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404" r:id="rId5"/>
    <p:sldId id="321" r:id="rId6"/>
    <p:sldId id="395" r:id="rId7"/>
    <p:sldId id="380" r:id="rId8"/>
    <p:sldId id="382" r:id="rId9"/>
    <p:sldId id="381" r:id="rId10"/>
    <p:sldId id="396" r:id="rId11"/>
    <p:sldId id="397" r:id="rId12"/>
    <p:sldId id="384" r:id="rId13"/>
    <p:sldId id="385" r:id="rId14"/>
    <p:sldId id="387" r:id="rId15"/>
    <p:sldId id="388" r:id="rId16"/>
    <p:sldId id="389" r:id="rId17"/>
    <p:sldId id="394" r:id="rId18"/>
    <p:sldId id="414" r:id="rId19"/>
    <p:sldId id="408" r:id="rId20"/>
    <p:sldId id="409" r:id="rId21"/>
    <p:sldId id="347" r:id="rId22"/>
    <p:sldId id="349" r:id="rId23"/>
    <p:sldId id="390" r:id="rId24"/>
    <p:sldId id="391" r:id="rId25"/>
    <p:sldId id="352" r:id="rId26"/>
    <p:sldId id="353" r:id="rId27"/>
    <p:sldId id="354" r:id="rId28"/>
    <p:sldId id="362" r:id="rId29"/>
    <p:sldId id="363" r:id="rId30"/>
    <p:sldId id="410" r:id="rId31"/>
    <p:sldId id="366" r:id="rId32"/>
    <p:sldId id="400" r:id="rId33"/>
    <p:sldId id="406" r:id="rId34"/>
    <p:sldId id="407" r:id="rId35"/>
    <p:sldId id="369" r:id="rId36"/>
    <p:sldId id="370" r:id="rId37"/>
    <p:sldId id="405" r:id="rId38"/>
    <p:sldId id="374" r:id="rId39"/>
    <p:sldId id="375" r:id="rId40"/>
    <p:sldId id="403" r:id="rId41"/>
    <p:sldId id="411" r:id="rId42"/>
    <p:sldId id="412" r:id="rId43"/>
    <p:sldId id="4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07" autoAdjust="0"/>
    <p:restoredTop sz="90048" autoAdjust="0"/>
  </p:normalViewPr>
  <p:slideViewPr>
    <p:cSldViewPr snapToGrid="0">
      <p:cViewPr varScale="1">
        <p:scale>
          <a:sx n="100" d="100"/>
          <a:sy n="100" d="100"/>
        </p:scale>
        <p:origin x="1026" y="96"/>
      </p:cViewPr>
      <p:guideLst/>
    </p:cSldViewPr>
  </p:slideViewPr>
  <p:outlineViewPr>
    <p:cViewPr>
      <p:scale>
        <a:sx n="33" d="100"/>
        <a:sy n="33" d="100"/>
      </p:scale>
      <p:origin x="0" y="-236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F4BB4-1644-4F5F-87A8-C364F606F503}" type="datetimeFigureOut">
              <a:rPr lang="en-US" smtClean="0"/>
              <a:t>6/21/2022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4A823-42D8-436B-B30C-964B98D451C7}" type="slidenum">
              <a:rPr lang="en-US" smtClean="0"/>
              <a:t>‹#›</a:t>
            </a:fld>
            <a:endParaRPr lang="en-US" dirty="0"/>
          </a:p>
        </p:txBody>
      </p:sp>
    </p:spTree>
    <p:extLst>
      <p:ext uri="{BB962C8B-B14F-4D97-AF65-F5344CB8AC3E}">
        <p14:creationId xmlns:p14="http://schemas.microsoft.com/office/powerpoint/2010/main" val="84140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tpa8.drugfre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1</a:t>
            </a:fld>
            <a:endParaRPr lang="en-US" dirty="0"/>
          </a:p>
        </p:txBody>
      </p:sp>
    </p:spTree>
    <p:extLst>
      <p:ext uri="{BB962C8B-B14F-4D97-AF65-F5344CB8AC3E}">
        <p14:creationId xmlns:p14="http://schemas.microsoft.com/office/powerpoint/2010/main" val="2643936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15</a:t>
            </a:fld>
            <a:endParaRPr lang="en-US" dirty="0"/>
          </a:p>
        </p:txBody>
      </p:sp>
    </p:spTree>
    <p:extLst>
      <p:ext uri="{BB962C8B-B14F-4D97-AF65-F5344CB8AC3E}">
        <p14:creationId xmlns:p14="http://schemas.microsoft.com/office/powerpoint/2010/main" val="58415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16</a:t>
            </a:fld>
            <a:endParaRPr lang="en-US" dirty="0"/>
          </a:p>
        </p:txBody>
      </p:sp>
    </p:spTree>
    <p:extLst>
      <p:ext uri="{BB962C8B-B14F-4D97-AF65-F5344CB8AC3E}">
        <p14:creationId xmlns:p14="http://schemas.microsoft.com/office/powerpoint/2010/main" val="351754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17</a:t>
            </a:fld>
            <a:endParaRPr lang="en-US" dirty="0"/>
          </a:p>
        </p:txBody>
      </p:sp>
    </p:spTree>
    <p:extLst>
      <p:ext uri="{BB962C8B-B14F-4D97-AF65-F5344CB8AC3E}">
        <p14:creationId xmlns:p14="http://schemas.microsoft.com/office/powerpoint/2010/main" val="89468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Upon</a:t>
            </a:r>
            <a:r>
              <a:rPr lang="en-US" u="sng" baseline="0" dirty="0">
                <a:hlinkClick r:id="rId3"/>
              </a:rPr>
              <a:t> opening the eTPA8 website on a tablet, this login screen would be the first screen to appear. This screen asks staff to login with their email and password so that clients can access the TPA8 questions. Staff do not have to login every time a client needs to complete the eTPA8, as the staff member will stay logged in for a period of time. </a:t>
            </a:r>
            <a:endParaRPr lang="en-US" u="sng" dirty="0">
              <a:hlinkClick r:id="rId3"/>
            </a:endParaRPr>
          </a:p>
          <a:p>
            <a:endParaRPr lang="en-US" u="sng" dirty="0">
              <a:hlinkClick r:id="rId3"/>
            </a:endParaRPr>
          </a:p>
          <a:p>
            <a:endParaRPr lang="en-US" u="sng" dirty="0">
              <a:hlinkClick r:id="rId3"/>
            </a:endParaRPr>
          </a:p>
          <a:p>
            <a:r>
              <a:rPr lang="en-US" u="sng" dirty="0"/>
              <a:t>Staff</a:t>
            </a:r>
            <a:r>
              <a:rPr lang="en-US" u="sng" baseline="0" dirty="0"/>
              <a:t> member will have to log into the system before a client can begin the assessment. </a:t>
            </a:r>
          </a:p>
          <a:p>
            <a:endParaRPr lang="en-US" u="sng" baseline="0" dirty="0"/>
          </a:p>
          <a:p>
            <a:endParaRPr lang="en-US" u="sng" dirty="0"/>
          </a:p>
        </p:txBody>
      </p:sp>
      <p:sp>
        <p:nvSpPr>
          <p:cNvPr id="4" name="Slide Number Placeholder 3"/>
          <p:cNvSpPr>
            <a:spLocks noGrp="1"/>
          </p:cNvSpPr>
          <p:nvPr>
            <p:ph type="sldNum" sz="quarter" idx="10"/>
          </p:nvPr>
        </p:nvSpPr>
        <p:spPr/>
        <p:txBody>
          <a:bodyPr/>
          <a:lstStyle/>
          <a:p>
            <a:fld id="{D004A823-42D8-436B-B30C-964B98D451C7}" type="slidenum">
              <a:rPr lang="en-US" smtClean="0"/>
              <a:t>18</a:t>
            </a:fld>
            <a:endParaRPr lang="en-US" dirty="0"/>
          </a:p>
        </p:txBody>
      </p:sp>
    </p:spTree>
    <p:extLst>
      <p:ext uri="{BB962C8B-B14F-4D97-AF65-F5344CB8AC3E}">
        <p14:creationId xmlns:p14="http://schemas.microsoft.com/office/powerpoint/2010/main" val="219807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welcome screen will appear once a staff member has</a:t>
            </a:r>
            <a:r>
              <a:rPr lang="en-US" baseline="0" dirty="0"/>
              <a:t> logged in. This is when you would hand the tablet to the client so that they could proceed with completing the TPA8 questions. The client would just need to click the purple “get started’ button to move ahead.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19</a:t>
            </a:fld>
            <a:endParaRPr lang="en-US" dirty="0"/>
          </a:p>
        </p:txBody>
      </p:sp>
    </p:spTree>
    <p:extLst>
      <p:ext uri="{BB962C8B-B14F-4D97-AF65-F5344CB8AC3E}">
        <p14:creationId xmlns:p14="http://schemas.microsoft.com/office/powerpoint/2010/main" val="54703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brings the client to a screen that asks them to enter the first initial of their first name and first initial of their last name.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20</a:t>
            </a:fld>
            <a:endParaRPr lang="en-US" dirty="0"/>
          </a:p>
        </p:txBody>
      </p:sp>
    </p:spTree>
    <p:extLst>
      <p:ext uri="{BB962C8B-B14F-4D97-AF65-F5344CB8AC3E}">
        <p14:creationId xmlns:p14="http://schemas.microsoft.com/office/powerpoint/2010/main" val="2462490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a:t>
            </a:r>
            <a:r>
              <a:rPr lang="en-US" baseline="0" dirty="0"/>
              <a:t> then is asked to enter the last 4 numbers of their social security number. We ask for the client’s initials and last 4 numbers of their social security because this information connects all of their assessments with the reporting system. This allows us to track a client’s scores over time while avoiding the hassle of a client needing to remember a login and password each time they completed the eTPA8.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21</a:t>
            </a:fld>
            <a:endParaRPr lang="en-US" dirty="0"/>
          </a:p>
        </p:txBody>
      </p:sp>
    </p:spTree>
    <p:extLst>
      <p:ext uri="{BB962C8B-B14F-4D97-AF65-F5344CB8AC3E}">
        <p14:creationId xmlns:p14="http://schemas.microsoft.com/office/powerpoint/2010/main" val="16305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information that the client enters was not correct, this screen would pop up and the client would have a chance to re-enter information starting from the initials screen. A client must have an account in the system that clinic staff set up for them to be able to proceed. If they don’t have an account in the system, this screen would also pop up.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22</a:t>
            </a:fld>
            <a:endParaRPr lang="en-US" dirty="0"/>
          </a:p>
        </p:txBody>
      </p:sp>
    </p:spTree>
    <p:extLst>
      <p:ext uri="{BB962C8B-B14F-4D97-AF65-F5344CB8AC3E}">
        <p14:creationId xmlns:p14="http://schemas.microsoft.com/office/powerpoint/2010/main" val="210131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client has entered their information so</a:t>
            </a:r>
            <a:r>
              <a:rPr lang="en-US" baseline="0" dirty="0"/>
              <a:t> that we can track their scores over time, they get started with the questions. This screen reminds clients that we are interested in their feelings and experiences over the past 2 weeks. If they click next, it will bring them to the first TPA8 question.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23</a:t>
            </a:fld>
            <a:endParaRPr lang="en-US" dirty="0"/>
          </a:p>
        </p:txBody>
      </p:sp>
    </p:spTree>
    <p:extLst>
      <p:ext uri="{BB962C8B-B14F-4D97-AF65-F5344CB8AC3E}">
        <p14:creationId xmlns:p14="http://schemas.microsoft.com/office/powerpoint/2010/main" val="237990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is what eac</a:t>
            </a:r>
            <a:r>
              <a:rPr lang="en-US" baseline="0" dirty="0"/>
              <a:t>h TPA8 question screen looks like. Clients would click on one of the 4 response options: not at all, several days, more than half the days, or nearly every day. Once clients click on their answer, the system a</a:t>
            </a:r>
            <a:r>
              <a:rPr lang="en-US" dirty="0"/>
              <a:t>utomatically move onto next question, so</a:t>
            </a:r>
            <a:r>
              <a:rPr lang="en-US" baseline="0" dirty="0"/>
              <a:t> that </a:t>
            </a:r>
            <a:r>
              <a:rPr lang="en-US" dirty="0"/>
              <a:t>there is no</a:t>
            </a:r>
            <a:r>
              <a:rPr lang="en-US" baseline="0" dirty="0"/>
              <a:t> need to click to move ahead. This allows clients to move fairly quickly through the questions. There is the option to skip a question if the client does not want to answer a specific question. There is also a back arrow if client wants to see a question again or change their answer. Finally, on the bottom left, clients can see which question they are on in the tracking bar.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24</a:t>
            </a:fld>
            <a:endParaRPr lang="en-US" dirty="0"/>
          </a:p>
        </p:txBody>
      </p:sp>
    </p:spTree>
    <p:extLst>
      <p:ext uri="{BB962C8B-B14F-4D97-AF65-F5344CB8AC3E}">
        <p14:creationId xmlns:p14="http://schemas.microsoft.com/office/powerpoint/2010/main" val="363184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04A823-42D8-436B-B30C-964B98D451C7}" type="slidenum">
              <a:rPr lang="en-US" smtClean="0"/>
              <a:t>2</a:t>
            </a:fld>
            <a:endParaRPr lang="en-US" dirty="0"/>
          </a:p>
        </p:txBody>
      </p:sp>
    </p:spTree>
    <p:extLst>
      <p:ext uri="{BB962C8B-B14F-4D97-AF65-F5344CB8AC3E}">
        <p14:creationId xmlns:p14="http://schemas.microsoft.com/office/powerpoint/2010/main" val="258034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clients answer each of the 8 questions, they will come to</a:t>
            </a:r>
            <a:r>
              <a:rPr lang="en-US" baseline="0" dirty="0"/>
              <a:t> this screen where they can click yes to submit their answers. If they select no, it will take them back to the last TPA8 question and they will be able to review and change their answers. </a:t>
            </a:r>
          </a:p>
          <a:p>
            <a:endParaRPr lang="en-US" baseline="0" dirty="0"/>
          </a:p>
        </p:txBody>
      </p:sp>
      <p:sp>
        <p:nvSpPr>
          <p:cNvPr id="4" name="Slide Number Placeholder 3"/>
          <p:cNvSpPr>
            <a:spLocks noGrp="1"/>
          </p:cNvSpPr>
          <p:nvPr>
            <p:ph type="sldNum" sz="quarter" idx="10"/>
          </p:nvPr>
        </p:nvSpPr>
        <p:spPr/>
        <p:txBody>
          <a:bodyPr/>
          <a:lstStyle/>
          <a:p>
            <a:fld id="{D004A823-42D8-436B-B30C-964B98D451C7}" type="slidenum">
              <a:rPr lang="en-US" smtClean="0"/>
              <a:t>25</a:t>
            </a:fld>
            <a:endParaRPr lang="en-US" dirty="0"/>
          </a:p>
        </p:txBody>
      </p:sp>
    </p:spTree>
    <p:extLst>
      <p:ext uri="{BB962C8B-B14F-4D97-AF65-F5344CB8AC3E}">
        <p14:creationId xmlns:p14="http://schemas.microsoft.com/office/powerpoint/2010/main" val="71897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client clicks “yes” to submit their answers, they will come</a:t>
            </a:r>
            <a:r>
              <a:rPr lang="en-US" baseline="0" dirty="0"/>
              <a:t> to the “thank you” screen and clicking “ok, got it” ends the assessment for them and brings the tool back to the beginning so that the next client can take the assessment.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26</a:t>
            </a:fld>
            <a:endParaRPr lang="en-US" dirty="0"/>
          </a:p>
        </p:txBody>
      </p:sp>
    </p:spTree>
    <p:extLst>
      <p:ext uri="{BB962C8B-B14F-4D97-AF65-F5344CB8AC3E}">
        <p14:creationId xmlns:p14="http://schemas.microsoft.com/office/powerpoint/2010/main" val="212475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previous screens, we have been viewing what the eTPA8 looks like on a tablet. If clients opt to receive text messages so that they can complete the TPA8 while they aren’t in the clinic, they would receive a text message to prompt them to complete the assessment. This is an example of the kind of text they would receive. If they click on the website link in the text message, they will be brought to the Welcome screen. The only difference between the phone version and the tablet version of the TPA8 is that the phone version displays vertically which is better for phone administration. Also, the plant images would not display given the small size of the phone screen as compared to the tablet screen.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27</a:t>
            </a:fld>
            <a:endParaRPr lang="en-US" dirty="0"/>
          </a:p>
        </p:txBody>
      </p:sp>
    </p:spTree>
    <p:extLst>
      <p:ext uri="{BB962C8B-B14F-4D97-AF65-F5344CB8AC3E}">
        <p14:creationId xmlns:p14="http://schemas.microsoft.com/office/powerpoint/2010/main" val="88141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This screen shows an example of a report that will be available to staff for each client. You may recall from the first TPA8 training that there are 2 main sections of the TPA8: Symptoms and Treatment Process. With 4 questions that make up each section. The report displayed here shows on the top half the information about symptoms and on the bottom half of the screen the information about treatment progress. For each, you can see the past 3 scores for each, with the current score on the right and the previous 2 scores to the left. You can see the dates for them as well. The Arrows give a quick visual as the score has gotten worse or better. Green indicates the client had a better score since last administration, red means the score got worse. If we look at the example of the symptoms here you can see that the most current score was a 2.75 which was better (higher is better) than the previous score from a month earlier.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Remember that these reports combine the 8 questions of the TPA8 into 2 main components. If you want to see the pattern of client responses for each question, you will also have access to that information by </a:t>
            </a:r>
            <a:r>
              <a:rPr lang="en-US" sz="1200" b="1" kern="1200" baseline="0" dirty="0">
                <a:solidFill>
                  <a:schemeClr val="tx1"/>
                </a:solidFill>
                <a:effectLst/>
                <a:latin typeface="+mn-lt"/>
                <a:ea typeface="+mn-ea"/>
                <a:cs typeface="+mn-cs"/>
              </a:rPr>
              <a:t>clicking on either the </a:t>
            </a:r>
            <a:r>
              <a:rPr lang="en-US" sz="1200" b="1" u="sng" kern="1200" baseline="0" dirty="0">
                <a:solidFill>
                  <a:schemeClr val="tx1"/>
                </a:solidFill>
                <a:effectLst/>
                <a:latin typeface="+mn-lt"/>
                <a:ea typeface="+mn-ea"/>
                <a:cs typeface="+mn-cs"/>
              </a:rPr>
              <a:t>symptoms bar </a:t>
            </a:r>
            <a:r>
              <a:rPr lang="en-US" sz="1200" b="1" u="sng" kern="1200" baseline="0" dirty="0">
                <a:solidFill>
                  <a:schemeClr val="tx1"/>
                </a:solidFill>
                <a:effectLst/>
                <a:highlight>
                  <a:srgbClr val="FFFF00"/>
                </a:highlight>
                <a:latin typeface="+mn-lt"/>
                <a:ea typeface="+mn-ea"/>
                <a:cs typeface="+mn-cs"/>
              </a:rPr>
              <a:t>or the treatment process bar</a:t>
            </a:r>
            <a:r>
              <a:rPr lang="en-US" sz="1200" b="1" u="sng" kern="1200" baseline="0" dirty="0">
                <a:solidFill>
                  <a:schemeClr val="tx1"/>
                </a:solidFill>
                <a:effectLst/>
                <a:latin typeface="+mn-lt"/>
                <a:ea typeface="+mn-ea"/>
                <a:cs typeface="+mn-cs"/>
              </a:rPr>
              <a:t> on the screen. </a:t>
            </a:r>
            <a:endParaRPr lang="en-US" b="1" u="sng" dirty="0"/>
          </a:p>
        </p:txBody>
      </p:sp>
      <p:sp>
        <p:nvSpPr>
          <p:cNvPr id="4" name="Slide Number Placeholder 3"/>
          <p:cNvSpPr>
            <a:spLocks noGrp="1"/>
          </p:cNvSpPr>
          <p:nvPr>
            <p:ph type="sldNum" sz="quarter" idx="10"/>
          </p:nvPr>
        </p:nvSpPr>
        <p:spPr/>
        <p:txBody>
          <a:bodyPr/>
          <a:lstStyle/>
          <a:p>
            <a:fld id="{D004A823-42D8-436B-B30C-964B98D451C7}" type="slidenum">
              <a:rPr lang="en-US" smtClean="0"/>
              <a:t>28</a:t>
            </a:fld>
            <a:endParaRPr lang="en-US" dirty="0"/>
          </a:p>
        </p:txBody>
      </p:sp>
    </p:spTree>
    <p:extLst>
      <p:ext uri="{BB962C8B-B14F-4D97-AF65-F5344CB8AC3E}">
        <p14:creationId xmlns:p14="http://schemas.microsoft.com/office/powerpoint/2010/main" val="2272820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you clicked on the symptoms bar on the previous screen, it would bring you to this screen where you can see each of the symptoms items and the past 3 scores on a line graph. For example, if you look at the top line, that represents scores on the cravings item over the past 3 administrations. You can see the dates of each along the bottom.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29</a:t>
            </a:fld>
            <a:endParaRPr lang="en-US" dirty="0"/>
          </a:p>
        </p:txBody>
      </p:sp>
    </p:spTree>
    <p:extLst>
      <p:ext uri="{BB962C8B-B14F-4D97-AF65-F5344CB8AC3E}">
        <p14:creationId xmlns:p14="http://schemas.microsoft.com/office/powerpoint/2010/main" val="1338374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a:t>
            </a:r>
            <a:r>
              <a:rPr lang="en-US" baseline="0" dirty="0"/>
              <a:t> if you clicked on the treatment process bar on the earlier report screen, you would find those 4 items here. You will notice that on the bottom there is an options to export these reports into a pdf so that you can save or print the report information.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30</a:t>
            </a:fld>
            <a:endParaRPr lang="en-US" dirty="0"/>
          </a:p>
        </p:txBody>
      </p:sp>
    </p:spTree>
    <p:extLst>
      <p:ext uri="{BB962C8B-B14F-4D97-AF65-F5344CB8AC3E}">
        <p14:creationId xmlns:p14="http://schemas.microsoft.com/office/powerpoint/2010/main" val="1690359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reports, there are a few other features</a:t>
            </a:r>
            <a:r>
              <a:rPr lang="en-US" baseline="0" dirty="0"/>
              <a:t> to point out. For example, you will be able to see which clients are overdue for completing their TPA8 by viewing this overdue reports screen. You can see when the last TPA8 was submitted by the client as well as when the next one is due.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31</a:t>
            </a:fld>
            <a:endParaRPr lang="en-US" dirty="0"/>
          </a:p>
        </p:txBody>
      </p:sp>
    </p:spTree>
    <p:extLst>
      <p:ext uri="{BB962C8B-B14F-4D97-AF65-F5344CB8AC3E}">
        <p14:creationId xmlns:p14="http://schemas.microsoft.com/office/powerpoint/2010/main" val="3176348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access the reports we just reviewed as well as the rest of the electronic management system, staff would log in and would land on this page. Along the left you can see different options that staff can click to complete different tasks within the system. We will briefly walk through these now.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32</a:t>
            </a:fld>
            <a:endParaRPr lang="en-US" dirty="0"/>
          </a:p>
        </p:txBody>
      </p:sp>
    </p:spTree>
    <p:extLst>
      <p:ext uri="{BB962C8B-B14F-4D97-AF65-F5344CB8AC3E}">
        <p14:creationId xmlns:p14="http://schemas.microsoft.com/office/powerpoint/2010/main" val="581220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for a client to be able to complete the eTPA8, they will need to be registered in the system. Registration can be accomplished by clicking on the “register client” tab. You must 1</a:t>
            </a:r>
            <a:r>
              <a:rPr lang="en-US" baseline="30000" dirty="0"/>
              <a:t>st</a:t>
            </a:r>
            <a:r>
              <a:rPr lang="en-US" baseline="0" dirty="0"/>
              <a:t> obtain the consent form from the client.</a:t>
            </a:r>
          </a:p>
          <a:p>
            <a:r>
              <a:rPr lang="en-US" baseline="0" dirty="0"/>
              <a:t> </a:t>
            </a:r>
          </a:p>
          <a:p>
            <a:r>
              <a:rPr lang="en-US" baseline="0" dirty="0"/>
              <a:t>Then you enter the information requested, such as the medical record number, name, last 4 numbers of the social security, phone number, gender, admission date and their counselor. In the red circle you can see that this is where you will be able to opt clients in to receive the text messages to complete the eTPA8. If you have their info, this process takes &lt; 5 minutes</a:t>
            </a:r>
          </a:p>
          <a:p>
            <a:endParaRPr lang="en-US" baseline="0" dirty="0"/>
          </a:p>
          <a:p>
            <a:r>
              <a:rPr lang="en-US" baseline="0" dirty="0"/>
              <a:t>Clients may not want to receive texts or use their phone to complete this, so it is ok if they do not opt in. You will want to confirmed with clients whether they want to receive texts so that you can accurately identify their preference here.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33</a:t>
            </a:fld>
            <a:endParaRPr lang="en-US" dirty="0"/>
          </a:p>
        </p:txBody>
      </p:sp>
    </p:spTree>
    <p:extLst>
      <p:ext uri="{BB962C8B-B14F-4D97-AF65-F5344CB8AC3E}">
        <p14:creationId xmlns:p14="http://schemas.microsoft.com/office/powerpoint/2010/main" val="4000435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release form. This should look familiar as it is a form used for other OASAS</a:t>
            </a:r>
            <a:r>
              <a:rPr lang="en-US" baseline="0" dirty="0"/>
              <a:t> functions. Signing this form just allows the client to give permission for the TPA8 data to be shared with project partners such as OASAS and NYU.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34</a:t>
            </a:fld>
            <a:endParaRPr lang="en-US" dirty="0"/>
          </a:p>
        </p:txBody>
      </p:sp>
    </p:spTree>
    <p:extLst>
      <p:ext uri="{BB962C8B-B14F-4D97-AF65-F5344CB8AC3E}">
        <p14:creationId xmlns:p14="http://schemas.microsoft.com/office/powerpoint/2010/main" val="29920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23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hape 238"/>
          <p:cNvSpPr>
            <a:spLocks noGrp="1"/>
          </p:cNvSpPr>
          <p:nvPr>
            <p:ph type="body" sz="quarter"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6679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in the system is</a:t>
            </a:r>
            <a:r>
              <a:rPr lang="en-US" baseline="0" dirty="0"/>
              <a:t> a client ‘look up’. This just allows you to find a client in the system. </a:t>
            </a:r>
          </a:p>
          <a:p>
            <a:endParaRPr lang="en-US" baseline="0" dirty="0"/>
          </a:p>
          <a:p>
            <a:r>
              <a:rPr lang="en-US" baseline="0" dirty="0"/>
              <a:t>You can either type the clients name to find that client. OR just CLICK SEARCH and all the clients will pop up. </a:t>
            </a:r>
          </a:p>
          <a:p>
            <a:endParaRPr lang="en-US" baseline="0" dirty="0"/>
          </a:p>
          <a:p>
            <a:r>
              <a:rPr lang="en-US" baseline="0" dirty="0"/>
              <a:t>click the blue “edit” button to edit their personal information, for example if their phone number changed.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35</a:t>
            </a:fld>
            <a:endParaRPr lang="en-US" dirty="0"/>
          </a:p>
        </p:txBody>
      </p:sp>
    </p:spTree>
    <p:extLst>
      <p:ext uri="{BB962C8B-B14F-4D97-AF65-F5344CB8AC3E}">
        <p14:creationId xmlns:p14="http://schemas.microsoft.com/office/powerpoint/2010/main" val="232610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edit, it will</a:t>
            </a:r>
            <a:r>
              <a:rPr lang="en-US" baseline="0" dirty="0"/>
              <a:t> bring you to this information entry screen so you c</a:t>
            </a:r>
            <a:r>
              <a:rPr lang="en-US" dirty="0"/>
              <a:t>an edit the client</a:t>
            </a:r>
            <a:r>
              <a:rPr lang="en-US" baseline="0" dirty="0"/>
              <a:t> information.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36</a:t>
            </a:fld>
            <a:endParaRPr lang="en-US" dirty="0"/>
          </a:p>
        </p:txBody>
      </p:sp>
    </p:spTree>
    <p:extLst>
      <p:ext uri="{BB962C8B-B14F-4D97-AF65-F5344CB8AC3E}">
        <p14:creationId xmlns:p14="http://schemas.microsoft.com/office/powerpoint/2010/main" val="2731704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want the eTPA8 to be as useful as possible for your clinic and know that each clinic might work a little differently. For this reason, the study team will work closely with your clinic to help implement the eTPA8 in a way that best works with your clinic set up and workflow. </a:t>
            </a:r>
          </a:p>
          <a:p>
            <a:endParaRPr lang="en-US" baseline="0" dirty="0"/>
          </a:p>
          <a:p>
            <a:r>
              <a:rPr lang="en-US" baseline="0" dirty="0"/>
              <a:t>The study will provide each clinic with a set of tablets so clients can complete the eTPA8 in your clinic. And remember that clients can also use their mobile phone if they opt to, which might be useful if they are not coming into the clinic in person very frequently. </a:t>
            </a:r>
          </a:p>
          <a:p>
            <a:endParaRPr lang="en-US" baseline="0" dirty="0"/>
          </a:p>
          <a:p>
            <a:r>
              <a:rPr lang="en-US" baseline="0" dirty="0"/>
              <a:t>The staff side of the system can be accessed on any computer with internet access. You will be provided with the website to access this system. </a:t>
            </a:r>
          </a:p>
        </p:txBody>
      </p:sp>
      <p:sp>
        <p:nvSpPr>
          <p:cNvPr id="4" name="Slide Number Placeholder 3"/>
          <p:cNvSpPr>
            <a:spLocks noGrp="1"/>
          </p:cNvSpPr>
          <p:nvPr>
            <p:ph type="sldNum" sz="quarter" idx="10"/>
          </p:nvPr>
        </p:nvSpPr>
        <p:spPr/>
        <p:txBody>
          <a:bodyPr/>
          <a:lstStyle/>
          <a:p>
            <a:fld id="{D004A823-42D8-436B-B30C-964B98D451C7}" type="slidenum">
              <a:rPr lang="en-US" smtClean="0"/>
              <a:t>37</a:t>
            </a:fld>
            <a:endParaRPr lang="en-US" dirty="0"/>
          </a:p>
        </p:txBody>
      </p:sp>
    </p:spTree>
    <p:extLst>
      <p:ext uri="{BB962C8B-B14F-4D97-AF65-F5344CB8AC3E}">
        <p14:creationId xmlns:p14="http://schemas.microsoft.com/office/powerpoint/2010/main" val="4101286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really bring the eTPA8 to life</a:t>
            </a:r>
            <a:r>
              <a:rPr lang="en-US" baseline="0" dirty="0"/>
              <a:t> for you, we will walk through an example of how this might work.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38</a:t>
            </a:fld>
            <a:endParaRPr lang="en-US" dirty="0"/>
          </a:p>
        </p:txBody>
      </p:sp>
    </p:spTree>
    <p:extLst>
      <p:ext uri="{BB962C8B-B14F-4D97-AF65-F5344CB8AC3E}">
        <p14:creationId xmlns:p14="http://schemas.microsoft.com/office/powerpoint/2010/main" val="1836000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39</a:t>
            </a:fld>
            <a:endParaRPr lang="en-US" dirty="0"/>
          </a:p>
        </p:txBody>
      </p:sp>
    </p:spTree>
    <p:extLst>
      <p:ext uri="{BB962C8B-B14F-4D97-AF65-F5344CB8AC3E}">
        <p14:creationId xmlns:p14="http://schemas.microsoft.com/office/powerpoint/2010/main" val="1540171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learned about</a:t>
            </a:r>
            <a:r>
              <a:rPr lang="en-US" baseline="0" dirty="0"/>
              <a:t> the TPA8 and the electronic systems that support it, we will begin to work with your clinic to implement this so that it works well for your clinic set up. For the CARE project, there are designated clinic champions and a change team that will learn about the system in a more in depth way and create an implementation plan. As a reminder, the study team will provide you with tablets to use in your clinic. The study team will also provide you with implementation support and ongoing technical assistance and a manual to guide you. </a:t>
            </a:r>
          </a:p>
          <a:p>
            <a:endParaRPr lang="en-US" baseline="0" dirty="0"/>
          </a:p>
          <a:p>
            <a:r>
              <a:rPr lang="en-US" baseline="0" dirty="0"/>
              <a:t>Thank you, that concludes this training. We look forward to working with you to implement the eTPA8 to support the important work you do. </a:t>
            </a:r>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40</a:t>
            </a:fld>
            <a:endParaRPr lang="en-US" dirty="0"/>
          </a:p>
        </p:txBody>
      </p:sp>
    </p:spTree>
    <p:extLst>
      <p:ext uri="{BB962C8B-B14F-4D97-AF65-F5344CB8AC3E}">
        <p14:creationId xmlns:p14="http://schemas.microsoft.com/office/powerpoint/2010/main" val="20458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4</a:t>
            </a:fld>
            <a:endParaRPr lang="en-US" dirty="0"/>
          </a:p>
        </p:txBody>
      </p:sp>
    </p:spTree>
    <p:extLst>
      <p:ext uri="{BB962C8B-B14F-4D97-AF65-F5344CB8AC3E}">
        <p14:creationId xmlns:p14="http://schemas.microsoft.com/office/powerpoint/2010/main" val="235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5</a:t>
            </a:fld>
            <a:endParaRPr lang="en-US" dirty="0"/>
          </a:p>
        </p:txBody>
      </p:sp>
    </p:spTree>
    <p:extLst>
      <p:ext uri="{BB962C8B-B14F-4D97-AF65-F5344CB8AC3E}">
        <p14:creationId xmlns:p14="http://schemas.microsoft.com/office/powerpoint/2010/main" val="243455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about things like obeying laws and meeting your responsibilities to society: Do your actions have positive or negative impacts on other people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have spent too much or lost a lot of money because of my drinking or drug use</a:t>
            </a:r>
          </a:p>
          <a:p>
            <a:pPr lvl="0"/>
            <a:r>
              <a:rPr lang="en-US" sz="1200" kern="1200" dirty="0">
                <a:solidFill>
                  <a:schemeClr val="tx1"/>
                </a:solidFill>
                <a:effectLst/>
                <a:latin typeface="+mn-lt"/>
                <a:ea typeface="+mn-ea"/>
                <a:cs typeface="+mn-cs"/>
              </a:rPr>
              <a:t>I have failed to do what is expected of me because of my drinking or drug use</a:t>
            </a:r>
          </a:p>
          <a:p>
            <a:pPr lvl="0"/>
            <a:r>
              <a:rPr lang="en-US" sz="1200" kern="1200" dirty="0">
                <a:solidFill>
                  <a:schemeClr val="tx1"/>
                </a:solidFill>
                <a:effectLst/>
                <a:latin typeface="+mn-lt"/>
                <a:ea typeface="+mn-ea"/>
                <a:cs typeface="+mn-cs"/>
              </a:rPr>
              <a:t>My family has been hurt by my drinking or drug use </a:t>
            </a:r>
          </a:p>
          <a:p>
            <a:pPr lvl="0"/>
            <a:r>
              <a:rPr lang="en-US" sz="1200" kern="1200" dirty="0">
                <a:solidFill>
                  <a:schemeClr val="tx1"/>
                </a:solidFill>
                <a:effectLst/>
                <a:latin typeface="+mn-lt"/>
                <a:ea typeface="+mn-ea"/>
                <a:cs typeface="+mn-cs"/>
              </a:rPr>
              <a:t>I have had money problems because of my drinking or drug use </a:t>
            </a:r>
          </a:p>
          <a:p>
            <a:pPr lvl="0"/>
            <a:r>
              <a:rPr lang="en-US" sz="1200" kern="1200" dirty="0">
                <a:solidFill>
                  <a:schemeClr val="tx1"/>
                </a:solidFill>
                <a:effectLst/>
                <a:latin typeface="+mn-lt"/>
                <a:ea typeface="+mn-ea"/>
                <a:cs typeface="+mn-cs"/>
              </a:rPr>
              <a:t>A friendship or close relationship has been damaged by my drinking or drug use</a:t>
            </a:r>
          </a:p>
          <a:p>
            <a:pPr lvl="0"/>
            <a:r>
              <a:rPr lang="en-US" sz="1200" kern="1200" dirty="0">
                <a:solidFill>
                  <a:schemeClr val="tx1"/>
                </a:solidFill>
                <a:effectLst/>
                <a:latin typeface="+mn-lt"/>
                <a:ea typeface="+mn-ea"/>
                <a:cs typeface="+mn-cs"/>
              </a:rPr>
              <a:t>My drinking or drug use has damaged my social life, popularity, or reputation</a:t>
            </a:r>
          </a:p>
          <a:p>
            <a:pPr lvl="0"/>
            <a:r>
              <a:rPr lang="en-US" sz="1200" kern="1200" dirty="0">
                <a:solidFill>
                  <a:schemeClr val="tx1"/>
                </a:solidFill>
                <a:effectLst/>
                <a:latin typeface="+mn-lt"/>
                <a:ea typeface="+mn-ea"/>
                <a:cs typeface="+mn-cs"/>
              </a:rPr>
              <a:t>I have gotten into trouble because of drinking or drug use (SOC)</a:t>
            </a:r>
          </a:p>
          <a:p>
            <a:pPr lvl="0"/>
            <a:r>
              <a:rPr lang="en-US" sz="1200" kern="1200" dirty="0">
                <a:solidFill>
                  <a:schemeClr val="tx1"/>
                </a:solidFill>
                <a:effectLst/>
                <a:latin typeface="+mn-lt"/>
                <a:ea typeface="+mn-ea"/>
                <a:cs typeface="+mn-cs"/>
              </a:rPr>
              <a:t>The quality of my work has suffered because of my drinking or drug use</a:t>
            </a:r>
          </a:p>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6</a:t>
            </a:fld>
            <a:endParaRPr lang="en-US" dirty="0"/>
          </a:p>
        </p:txBody>
      </p:sp>
    </p:spTree>
    <p:extLst>
      <p:ext uri="{BB962C8B-B14F-4D97-AF65-F5344CB8AC3E}">
        <p14:creationId xmlns:p14="http://schemas.microsoft.com/office/powerpoint/2010/main" val="52429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about things like obeying laws and meeting your responsibilities to society: Do your actions have positive or negative impacts on other people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have spent too much or lost a lot of money because of my drinking or drug use</a:t>
            </a:r>
          </a:p>
          <a:p>
            <a:pPr lvl="0"/>
            <a:r>
              <a:rPr lang="en-US" sz="1200" kern="1200" dirty="0">
                <a:solidFill>
                  <a:schemeClr val="tx1"/>
                </a:solidFill>
                <a:effectLst/>
                <a:latin typeface="+mn-lt"/>
                <a:ea typeface="+mn-ea"/>
                <a:cs typeface="+mn-cs"/>
              </a:rPr>
              <a:t>I have failed to do what is expected of me because of my drinking or drug use</a:t>
            </a:r>
          </a:p>
          <a:p>
            <a:pPr lvl="0"/>
            <a:r>
              <a:rPr lang="en-US" sz="1200" kern="1200" dirty="0">
                <a:solidFill>
                  <a:schemeClr val="tx1"/>
                </a:solidFill>
                <a:effectLst/>
                <a:latin typeface="+mn-lt"/>
                <a:ea typeface="+mn-ea"/>
                <a:cs typeface="+mn-cs"/>
              </a:rPr>
              <a:t>My family has been hurt by my drinking or drug use </a:t>
            </a:r>
          </a:p>
          <a:p>
            <a:pPr lvl="0"/>
            <a:r>
              <a:rPr lang="en-US" sz="1200" kern="1200" dirty="0">
                <a:solidFill>
                  <a:schemeClr val="tx1"/>
                </a:solidFill>
                <a:effectLst/>
                <a:latin typeface="+mn-lt"/>
                <a:ea typeface="+mn-ea"/>
                <a:cs typeface="+mn-cs"/>
              </a:rPr>
              <a:t>I have had money problems because of my drinking or drug use </a:t>
            </a:r>
          </a:p>
          <a:p>
            <a:pPr lvl="0"/>
            <a:r>
              <a:rPr lang="en-US" sz="1200" kern="1200" dirty="0">
                <a:solidFill>
                  <a:schemeClr val="tx1"/>
                </a:solidFill>
                <a:effectLst/>
                <a:latin typeface="+mn-lt"/>
                <a:ea typeface="+mn-ea"/>
                <a:cs typeface="+mn-cs"/>
              </a:rPr>
              <a:t>A friendship or close relationship has been damaged by my drinking or drug use</a:t>
            </a:r>
          </a:p>
          <a:p>
            <a:pPr lvl="0"/>
            <a:r>
              <a:rPr lang="en-US" sz="1200" kern="1200" dirty="0">
                <a:solidFill>
                  <a:schemeClr val="tx1"/>
                </a:solidFill>
                <a:effectLst/>
                <a:latin typeface="+mn-lt"/>
                <a:ea typeface="+mn-ea"/>
                <a:cs typeface="+mn-cs"/>
              </a:rPr>
              <a:t>My drinking or drug use has damaged my social life, popularity, or reputation</a:t>
            </a:r>
          </a:p>
          <a:p>
            <a:pPr lvl="0"/>
            <a:r>
              <a:rPr lang="en-US" sz="1200" kern="1200" dirty="0">
                <a:solidFill>
                  <a:schemeClr val="tx1"/>
                </a:solidFill>
                <a:effectLst/>
                <a:latin typeface="+mn-lt"/>
                <a:ea typeface="+mn-ea"/>
                <a:cs typeface="+mn-cs"/>
              </a:rPr>
              <a:t>I have gotten into trouble because of drinking or drug use (SOC)</a:t>
            </a:r>
          </a:p>
          <a:p>
            <a:pPr lvl="0"/>
            <a:r>
              <a:rPr lang="en-US" sz="1200" kern="1200" dirty="0">
                <a:solidFill>
                  <a:schemeClr val="tx1"/>
                </a:solidFill>
                <a:effectLst/>
                <a:latin typeface="+mn-lt"/>
                <a:ea typeface="+mn-ea"/>
                <a:cs typeface="+mn-cs"/>
              </a:rPr>
              <a:t>The quality of my work has suffered because of my drinking or drug use</a:t>
            </a:r>
          </a:p>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7</a:t>
            </a:fld>
            <a:endParaRPr lang="en-US" dirty="0"/>
          </a:p>
        </p:txBody>
      </p:sp>
    </p:spTree>
    <p:extLst>
      <p:ext uri="{BB962C8B-B14F-4D97-AF65-F5344CB8AC3E}">
        <p14:creationId xmlns:p14="http://schemas.microsoft.com/office/powerpoint/2010/main" val="192707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about things like obeying laws and meeting your responsibilities to society: Do your actions have positive or negative impacts on other people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have spent too much or lost a lot of money because of my drinking or drug use</a:t>
            </a:r>
          </a:p>
          <a:p>
            <a:pPr lvl="0"/>
            <a:r>
              <a:rPr lang="en-US" sz="1200" kern="1200" dirty="0">
                <a:solidFill>
                  <a:schemeClr val="tx1"/>
                </a:solidFill>
                <a:effectLst/>
                <a:latin typeface="+mn-lt"/>
                <a:ea typeface="+mn-ea"/>
                <a:cs typeface="+mn-cs"/>
              </a:rPr>
              <a:t>I have failed to do what is expected of me because of my drinking or drug use</a:t>
            </a:r>
          </a:p>
          <a:p>
            <a:pPr lvl="0"/>
            <a:r>
              <a:rPr lang="en-US" sz="1200" kern="1200" dirty="0">
                <a:solidFill>
                  <a:schemeClr val="tx1"/>
                </a:solidFill>
                <a:effectLst/>
                <a:latin typeface="+mn-lt"/>
                <a:ea typeface="+mn-ea"/>
                <a:cs typeface="+mn-cs"/>
              </a:rPr>
              <a:t>My family has been hurt by my drinking or drug use </a:t>
            </a:r>
          </a:p>
          <a:p>
            <a:pPr lvl="0"/>
            <a:r>
              <a:rPr lang="en-US" sz="1200" kern="1200" dirty="0">
                <a:solidFill>
                  <a:schemeClr val="tx1"/>
                </a:solidFill>
                <a:effectLst/>
                <a:latin typeface="+mn-lt"/>
                <a:ea typeface="+mn-ea"/>
                <a:cs typeface="+mn-cs"/>
              </a:rPr>
              <a:t>I have had money problems because of my drinking or drug use </a:t>
            </a:r>
          </a:p>
          <a:p>
            <a:pPr lvl="0"/>
            <a:r>
              <a:rPr lang="en-US" sz="1200" kern="1200" dirty="0">
                <a:solidFill>
                  <a:schemeClr val="tx1"/>
                </a:solidFill>
                <a:effectLst/>
                <a:latin typeface="+mn-lt"/>
                <a:ea typeface="+mn-ea"/>
                <a:cs typeface="+mn-cs"/>
              </a:rPr>
              <a:t>A friendship or close relationship has been damaged by my drinking or drug use</a:t>
            </a:r>
          </a:p>
          <a:p>
            <a:pPr lvl="0"/>
            <a:r>
              <a:rPr lang="en-US" sz="1200" kern="1200" dirty="0">
                <a:solidFill>
                  <a:schemeClr val="tx1"/>
                </a:solidFill>
                <a:effectLst/>
                <a:latin typeface="+mn-lt"/>
                <a:ea typeface="+mn-ea"/>
                <a:cs typeface="+mn-cs"/>
              </a:rPr>
              <a:t>My drinking or drug use has damaged my social life, popularity, or reputation</a:t>
            </a:r>
          </a:p>
          <a:p>
            <a:pPr lvl="0"/>
            <a:r>
              <a:rPr lang="en-US" sz="1200" kern="1200" dirty="0">
                <a:solidFill>
                  <a:schemeClr val="tx1"/>
                </a:solidFill>
                <a:effectLst/>
                <a:latin typeface="+mn-lt"/>
                <a:ea typeface="+mn-ea"/>
                <a:cs typeface="+mn-cs"/>
              </a:rPr>
              <a:t>I have gotten into trouble because of drinking or drug use (SOC)</a:t>
            </a:r>
          </a:p>
          <a:p>
            <a:pPr lvl="0"/>
            <a:r>
              <a:rPr lang="en-US" sz="1200" kern="1200" dirty="0">
                <a:solidFill>
                  <a:schemeClr val="tx1"/>
                </a:solidFill>
                <a:effectLst/>
                <a:latin typeface="+mn-lt"/>
                <a:ea typeface="+mn-ea"/>
                <a:cs typeface="+mn-cs"/>
              </a:rPr>
              <a:t>The quality of my work has suffered because of my drinking or drug use</a:t>
            </a:r>
          </a:p>
          <a:p>
            <a:endParaRPr lang="en-US" dirty="0"/>
          </a:p>
        </p:txBody>
      </p:sp>
      <p:sp>
        <p:nvSpPr>
          <p:cNvPr id="4" name="Slide Number Placeholder 3"/>
          <p:cNvSpPr>
            <a:spLocks noGrp="1"/>
          </p:cNvSpPr>
          <p:nvPr>
            <p:ph type="sldNum" sz="quarter" idx="10"/>
          </p:nvPr>
        </p:nvSpPr>
        <p:spPr/>
        <p:txBody>
          <a:bodyPr/>
          <a:lstStyle/>
          <a:p>
            <a:fld id="{D004A823-42D8-436B-B30C-964B98D451C7}" type="slidenum">
              <a:rPr lang="en-US" smtClean="0"/>
              <a:t>8</a:t>
            </a:fld>
            <a:endParaRPr lang="en-US" dirty="0"/>
          </a:p>
        </p:txBody>
      </p:sp>
    </p:spTree>
    <p:extLst>
      <p:ext uri="{BB962C8B-B14F-4D97-AF65-F5344CB8AC3E}">
        <p14:creationId xmlns:p14="http://schemas.microsoft.com/office/powerpoint/2010/main" val="323707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p:txBody>
      </p:sp>
      <p:sp>
        <p:nvSpPr>
          <p:cNvPr id="4" name="Slide Number Placeholder 3"/>
          <p:cNvSpPr>
            <a:spLocks noGrp="1"/>
          </p:cNvSpPr>
          <p:nvPr>
            <p:ph type="sldNum" sz="quarter" idx="10"/>
          </p:nvPr>
        </p:nvSpPr>
        <p:spPr/>
        <p:txBody>
          <a:bodyPr/>
          <a:lstStyle/>
          <a:p>
            <a:fld id="{D004A823-42D8-436B-B30C-964B98D451C7}" type="slidenum">
              <a:rPr lang="en-US" smtClean="0"/>
              <a:t>14</a:t>
            </a:fld>
            <a:endParaRPr lang="en-US" dirty="0"/>
          </a:p>
        </p:txBody>
      </p:sp>
    </p:spTree>
    <p:extLst>
      <p:ext uri="{BB962C8B-B14F-4D97-AF65-F5344CB8AC3E}">
        <p14:creationId xmlns:p14="http://schemas.microsoft.com/office/powerpoint/2010/main" val="264282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67481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133802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311953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15773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372829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cxnSp>
        <p:nvCxnSpPr>
          <p:cNvPr id="7" name="Straight Connector 6" descr="blue line for layout">
            <a:extLst>
              <a:ext uri="{FF2B5EF4-FFF2-40B4-BE49-F238E27FC236}">
                <a16:creationId xmlns:a16="http://schemas.microsoft.com/office/drawing/2014/main" id="{4C9ADF97-9029-F3E1-2332-4A1792B331AC}"/>
              </a:ext>
            </a:extLst>
          </p:cNvPr>
          <p:cNvCxnSpPr/>
          <p:nvPr userDrawn="1"/>
        </p:nvCxnSpPr>
        <p:spPr>
          <a:xfrm>
            <a:off x="1373583" y="841645"/>
            <a:ext cx="9098280" cy="304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05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174945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9866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301789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237003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314482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14E14-9382-4F87-96B4-304357A468D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31B1C3-3732-43E5-9A31-44D05E8D3A2A}" type="slidenum">
              <a:rPr lang="en-US" smtClean="0"/>
              <a:t>‹#›</a:t>
            </a:fld>
            <a:endParaRPr lang="en-US" dirty="0"/>
          </a:p>
        </p:txBody>
      </p:sp>
    </p:spTree>
    <p:extLst>
      <p:ext uri="{BB962C8B-B14F-4D97-AF65-F5344CB8AC3E}">
        <p14:creationId xmlns:p14="http://schemas.microsoft.com/office/powerpoint/2010/main" val="41149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14E14-9382-4F87-96B4-304357A468D7}" type="datetimeFigureOut">
              <a:rPr lang="en-US" smtClean="0"/>
              <a:t>6/21/2022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B1C3-3732-43E5-9A31-44D05E8D3A2A}" type="slidenum">
              <a:rPr lang="en-US" smtClean="0"/>
              <a:t>‹#›</a:t>
            </a:fld>
            <a:endParaRPr lang="en-US" dirty="0"/>
          </a:p>
        </p:txBody>
      </p:sp>
    </p:spTree>
    <p:extLst>
      <p:ext uri="{BB962C8B-B14F-4D97-AF65-F5344CB8AC3E}">
        <p14:creationId xmlns:p14="http://schemas.microsoft.com/office/powerpoint/2010/main" val="277151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079" y="825584"/>
            <a:ext cx="10321771" cy="2387600"/>
          </a:xfrm>
        </p:spPr>
        <p:txBody>
          <a:bodyPr>
            <a:normAutofit/>
          </a:bodyPr>
          <a:lstStyle/>
          <a:p>
            <a:r>
              <a:rPr lang="en-US" b="1" dirty="0"/>
              <a:t>Coaching for Addiction Recovery Enhancement (CARE)</a:t>
            </a:r>
          </a:p>
        </p:txBody>
      </p:sp>
      <p:sp>
        <p:nvSpPr>
          <p:cNvPr id="3" name="Subtitle 2"/>
          <p:cNvSpPr>
            <a:spLocks noGrp="1"/>
          </p:cNvSpPr>
          <p:nvPr>
            <p:ph type="subTitle" idx="1"/>
          </p:nvPr>
        </p:nvSpPr>
        <p:spPr>
          <a:xfrm>
            <a:off x="489283" y="3394129"/>
            <a:ext cx="11444411" cy="1257002"/>
          </a:xfrm>
          <a:ln>
            <a:solidFill>
              <a:schemeClr val="tx1"/>
            </a:solidFill>
          </a:ln>
        </p:spPr>
        <p:txBody>
          <a:bodyPr>
            <a:normAutofit/>
          </a:bodyPr>
          <a:lstStyle/>
          <a:p>
            <a:r>
              <a:rPr lang="en-US" altLang="en-US" sz="3600" b="1" dirty="0"/>
              <a:t>Treatment Progress Assessment (TPA8) </a:t>
            </a:r>
          </a:p>
          <a:p>
            <a:r>
              <a:rPr lang="en-US" altLang="en-US" sz="3600" b="1" dirty="0"/>
              <a:t>Patient Monitoring Tool: Training 1 </a:t>
            </a:r>
          </a:p>
          <a:p>
            <a:endParaRPr lang="en-US" sz="3200" dirty="0"/>
          </a:p>
        </p:txBody>
      </p:sp>
      <p:pic>
        <p:nvPicPr>
          <p:cNvPr id="8" name="Picture 2" descr="Logo: Partnership to End Addiction">
            <a:extLst>
              <a:ext uri="{FF2B5EF4-FFF2-40B4-BE49-F238E27FC236}">
                <a16:creationId xmlns:a16="http://schemas.microsoft.com/office/drawing/2014/main" id="{683444CC-CE5B-490A-AC1C-DFECA3F1B6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12" y="5871056"/>
            <a:ext cx="2469776" cy="514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New York State Office of Alcoholism and Substance Abuse Services">
            <a:extLst>
              <a:ext uri="{FF2B5EF4-FFF2-40B4-BE49-F238E27FC236}">
                <a16:creationId xmlns:a16="http://schemas.microsoft.com/office/drawing/2014/main" id="{0DD765F3-2B59-4AE9-B44F-762E962BC9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27" y="5871056"/>
            <a:ext cx="3357521" cy="560254"/>
          </a:xfrm>
          <a:prstGeom prst="rect">
            <a:avLst/>
          </a:prstGeom>
        </p:spPr>
      </p:pic>
      <p:pic>
        <p:nvPicPr>
          <p:cNvPr id="7" name="Picture 6" descr="Logo: UCONN School of Medicin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4964" y="5922959"/>
            <a:ext cx="1325254" cy="508351"/>
          </a:xfrm>
          <a:prstGeom prst="rect">
            <a:avLst/>
          </a:prstGeom>
        </p:spPr>
      </p:pic>
      <p:pic>
        <p:nvPicPr>
          <p:cNvPr id="10" name="Picture 9" descr="Logo: NYU Langone Healt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8043" y="4697490"/>
            <a:ext cx="2819160" cy="1950030"/>
          </a:xfrm>
          <a:prstGeom prst="rect">
            <a:avLst/>
          </a:prstGeom>
        </p:spPr>
      </p:pic>
    </p:spTree>
    <p:custDataLst>
      <p:tags r:id="rId1"/>
    </p:custDataLst>
    <p:extLst>
      <p:ext uri="{BB962C8B-B14F-4D97-AF65-F5344CB8AC3E}">
        <p14:creationId xmlns:p14="http://schemas.microsoft.com/office/powerpoint/2010/main" val="344509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246887"/>
          </a:xfrm>
        </p:spPr>
        <p:txBody>
          <a:bodyPr>
            <a:noAutofit/>
          </a:bodyPr>
          <a:lstStyle/>
          <a:p>
            <a:pPr algn="ctr"/>
            <a:br>
              <a:rPr lang="en-US" dirty="0">
                <a:latin typeface="+mn-lt"/>
              </a:rPr>
            </a:br>
            <a:r>
              <a:rPr lang="en-US" sz="4000" b="1" dirty="0">
                <a:latin typeface="+mn-lt"/>
              </a:rPr>
              <a:t> Self-Efficacy (TPA8 Q4)</a:t>
            </a:r>
          </a:p>
        </p:txBody>
      </p:sp>
      <p:sp>
        <p:nvSpPr>
          <p:cNvPr id="3" name="Content Placeholder 2"/>
          <p:cNvSpPr>
            <a:spLocks noGrp="1"/>
          </p:cNvSpPr>
          <p:nvPr>
            <p:ph idx="1"/>
          </p:nvPr>
        </p:nvSpPr>
        <p:spPr>
          <a:xfrm>
            <a:off x="838200" y="1057529"/>
            <a:ext cx="10515600" cy="4351338"/>
          </a:xfrm>
        </p:spPr>
        <p:txBody>
          <a:bodyPr>
            <a:normAutofit fontScale="92500" lnSpcReduction="10000"/>
          </a:bodyPr>
          <a:lstStyle/>
          <a:p>
            <a:pPr marL="0" indent="0">
              <a:buNone/>
            </a:pPr>
            <a:r>
              <a:rPr lang="en-US" sz="2600" b="1" dirty="0"/>
              <a:t>How often in the past 2 weeks did you feel confident that you could make changes in your drinking or drug use?</a:t>
            </a:r>
          </a:p>
          <a:p>
            <a:pPr lvl="1"/>
            <a:r>
              <a:rPr lang="en-US" sz="2600" b="1" dirty="0"/>
              <a:t>Importance of self-efficacy:  	</a:t>
            </a:r>
          </a:p>
          <a:p>
            <a:pPr lvl="2"/>
            <a:r>
              <a:rPr lang="en-US" sz="2600" dirty="0"/>
              <a:t>Self-efficacy has a predictive relationship with SUD treatment outcomes, such as retention, engagement, and substance use.</a:t>
            </a:r>
          </a:p>
          <a:p>
            <a:pPr lvl="1"/>
            <a:r>
              <a:rPr lang="en-US" sz="2600" b="1" dirty="0"/>
              <a:t>Strategies for addressing self-efficacy</a:t>
            </a:r>
            <a:r>
              <a:rPr lang="en-US" sz="2600" dirty="0"/>
              <a:t>: </a:t>
            </a:r>
          </a:p>
          <a:p>
            <a:pPr lvl="2"/>
            <a:r>
              <a:rPr lang="en-US" sz="2600" dirty="0"/>
              <a:t>Cognitive Behavioral Therapy </a:t>
            </a:r>
          </a:p>
          <a:p>
            <a:pPr lvl="3"/>
            <a:r>
              <a:rPr lang="en-US" sz="2600" dirty="0"/>
              <a:t>Self-talk coaching, functional analysis</a:t>
            </a:r>
          </a:p>
          <a:p>
            <a:pPr lvl="2"/>
            <a:r>
              <a:rPr lang="en-US" sz="2600" dirty="0"/>
              <a:t>Self-help/mutual help groups (AA, NA, SMART recovery)</a:t>
            </a:r>
          </a:p>
          <a:p>
            <a:pPr lvl="2"/>
            <a:r>
              <a:rPr lang="en-US" sz="2600" dirty="0"/>
              <a:t>Peer support services </a:t>
            </a:r>
          </a:p>
          <a:p>
            <a:pPr lvl="2"/>
            <a:r>
              <a:rPr lang="en-US" sz="2600" dirty="0"/>
              <a:t>Connect to Recovery Center </a:t>
            </a:r>
          </a:p>
          <a:p>
            <a:pPr lvl="2"/>
            <a:r>
              <a:rPr lang="en-US" sz="2600" dirty="0"/>
              <a:t>Reframe what is perceived as past failures – find successes </a:t>
            </a:r>
          </a:p>
          <a:p>
            <a:pPr marL="0" indent="0">
              <a:buNone/>
            </a:pPr>
            <a:br>
              <a:rPr lang="en-US" dirty="0"/>
            </a:br>
            <a:endParaRPr lang="en-US" dirty="0"/>
          </a:p>
        </p:txBody>
      </p:sp>
    </p:spTree>
    <p:extLst>
      <p:ext uri="{BB962C8B-B14F-4D97-AF65-F5344CB8AC3E}">
        <p14:creationId xmlns:p14="http://schemas.microsoft.com/office/powerpoint/2010/main" val="344886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923577"/>
          </a:xfrm>
        </p:spPr>
        <p:txBody>
          <a:bodyPr>
            <a:normAutofit/>
          </a:bodyPr>
          <a:lstStyle/>
          <a:p>
            <a:pPr algn="ctr"/>
            <a:r>
              <a:rPr lang="en-US" sz="4000" b="1" dirty="0">
                <a:latin typeface="+mn-lt"/>
              </a:rPr>
              <a:t>Emotion Regulation (TPA8 Q6) </a:t>
            </a:r>
          </a:p>
        </p:txBody>
      </p:sp>
      <p:sp>
        <p:nvSpPr>
          <p:cNvPr id="3" name="Content Placeholder 2"/>
          <p:cNvSpPr>
            <a:spLocks noGrp="1"/>
          </p:cNvSpPr>
          <p:nvPr>
            <p:ph idx="1"/>
          </p:nvPr>
        </p:nvSpPr>
        <p:spPr>
          <a:xfrm>
            <a:off x="838200" y="941832"/>
            <a:ext cx="10515600" cy="4351338"/>
          </a:xfrm>
        </p:spPr>
        <p:txBody>
          <a:bodyPr>
            <a:normAutofit fontScale="92500" lnSpcReduction="10000"/>
          </a:bodyPr>
          <a:lstStyle/>
          <a:p>
            <a:endParaRPr lang="en-US" sz="2600" dirty="0"/>
          </a:p>
          <a:p>
            <a:pPr marL="0" indent="0">
              <a:buNone/>
            </a:pPr>
            <a:r>
              <a:rPr lang="en-US" sz="2600" b="1" dirty="0"/>
              <a:t>How often in the past 2 weeks did you feel that you could manage feeling anxious or depressed? </a:t>
            </a:r>
          </a:p>
          <a:p>
            <a:r>
              <a:rPr lang="en-US" sz="2600" b="1" dirty="0"/>
              <a:t>Importance of emotion regulation: 	</a:t>
            </a:r>
          </a:p>
          <a:p>
            <a:pPr lvl="1"/>
            <a:r>
              <a:rPr lang="en-US" sz="2600" dirty="0"/>
              <a:t>Impairment in emotion regulation is thought to a major antecedent of alcohol/drug use</a:t>
            </a:r>
          </a:p>
          <a:p>
            <a:pPr lvl="1"/>
            <a:r>
              <a:rPr lang="en-US" sz="2600" dirty="0"/>
              <a:t>Associated with poorer treatment outcomes among individuals with SUD</a:t>
            </a:r>
          </a:p>
          <a:p>
            <a:r>
              <a:rPr lang="en-US" sz="2600" b="1" dirty="0"/>
              <a:t>Strategies to address emotion regulation: </a:t>
            </a:r>
          </a:p>
          <a:p>
            <a:pPr lvl="1"/>
            <a:r>
              <a:rPr lang="en-US" sz="2600" dirty="0"/>
              <a:t>Cognitive behavioral therapy </a:t>
            </a:r>
          </a:p>
          <a:p>
            <a:pPr lvl="1"/>
            <a:r>
              <a:rPr lang="en-US" sz="2600" dirty="0"/>
              <a:t>Skill building</a:t>
            </a:r>
          </a:p>
          <a:p>
            <a:pPr lvl="2"/>
            <a:r>
              <a:rPr lang="en-US" sz="2600" dirty="0"/>
              <a:t>Emotional regulation and distress tolerance</a:t>
            </a:r>
          </a:p>
          <a:p>
            <a:pPr lvl="1"/>
            <a:r>
              <a:rPr lang="en-US" sz="2600" dirty="0"/>
              <a:t>Psychiatric assessment and treatment for mental health (i.e., psychotherapy, medications)</a:t>
            </a:r>
          </a:p>
          <a:p>
            <a:pPr lvl="1"/>
            <a:r>
              <a:rPr lang="en-US" sz="2600" dirty="0"/>
              <a:t>Trauma-informed environment and trauma-focused therapy</a:t>
            </a:r>
          </a:p>
          <a:p>
            <a:pPr lvl="1"/>
            <a:r>
              <a:rPr lang="en-US" sz="2600" dirty="0"/>
              <a:t>Suicide risk assessment, monitoring, and intervention</a:t>
            </a:r>
          </a:p>
          <a:p>
            <a:endParaRPr lang="en-US" sz="3000" dirty="0"/>
          </a:p>
          <a:p>
            <a:pPr marL="0" indent="0">
              <a:buNone/>
            </a:pPr>
            <a:endParaRPr lang="en-US" dirty="0"/>
          </a:p>
        </p:txBody>
      </p:sp>
    </p:spTree>
    <p:extLst>
      <p:ext uri="{BB962C8B-B14F-4D97-AF65-F5344CB8AC3E}">
        <p14:creationId xmlns:p14="http://schemas.microsoft.com/office/powerpoint/2010/main" val="109672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7551"/>
          </a:xfrm>
        </p:spPr>
        <p:txBody>
          <a:bodyPr>
            <a:noAutofit/>
          </a:bodyPr>
          <a:lstStyle/>
          <a:p>
            <a:pPr algn="ctr"/>
            <a:r>
              <a:rPr lang="en-US" sz="4000" b="1" dirty="0">
                <a:latin typeface="+mn-lt"/>
              </a:rPr>
              <a:t>Therapeutic Alliance (TPA8 Q7)</a:t>
            </a:r>
          </a:p>
        </p:txBody>
      </p:sp>
      <p:sp>
        <p:nvSpPr>
          <p:cNvPr id="3" name="Content Placeholder 2"/>
          <p:cNvSpPr>
            <a:spLocks noGrp="1"/>
          </p:cNvSpPr>
          <p:nvPr>
            <p:ph idx="1"/>
          </p:nvPr>
        </p:nvSpPr>
        <p:spPr>
          <a:xfrm>
            <a:off x="838200" y="1253331"/>
            <a:ext cx="10515600" cy="4351338"/>
          </a:xfrm>
        </p:spPr>
        <p:txBody>
          <a:bodyPr>
            <a:noAutofit/>
          </a:bodyPr>
          <a:lstStyle/>
          <a:p>
            <a:pPr marL="0" indent="0">
              <a:buNone/>
            </a:pPr>
            <a:r>
              <a:rPr lang="en-US" sz="2400" b="1" dirty="0"/>
              <a:t>How often in the past 2 weeks did you feel that at least one person from your treatment team was helping you achieve your goals? </a:t>
            </a:r>
          </a:p>
          <a:p>
            <a:pPr lvl="1"/>
            <a:r>
              <a:rPr lang="en-US" b="1" dirty="0"/>
              <a:t>Importance of therapeutic alliance</a:t>
            </a:r>
          </a:p>
          <a:p>
            <a:pPr lvl="2"/>
            <a:r>
              <a:rPr lang="en-US" sz="2400" dirty="0"/>
              <a:t>Has a predictive relationship with SUD treatment outcomes, such as retention, engagement, and substance use</a:t>
            </a:r>
          </a:p>
          <a:p>
            <a:pPr lvl="1"/>
            <a:r>
              <a:rPr lang="en-US" b="1" dirty="0"/>
              <a:t>Ways to address therapeutic alliance </a:t>
            </a:r>
          </a:p>
          <a:p>
            <a:pPr lvl="2"/>
            <a:r>
              <a:rPr lang="en-US" sz="2400" dirty="0"/>
              <a:t>Providing person-centered care—incorporating patient preferences in goal setting and fostering therapeutic alliance has been posited as a way to improve patient outcomes and satisfaction</a:t>
            </a:r>
          </a:p>
          <a:p>
            <a:pPr lvl="2"/>
            <a:r>
              <a:rPr lang="en-US" sz="2400" dirty="0"/>
              <a:t>Using shared decision-making for treatment decisions including medications </a:t>
            </a:r>
          </a:p>
          <a:p>
            <a:pPr lvl="2"/>
            <a:r>
              <a:rPr lang="en-US" sz="2400" dirty="0"/>
              <a:t>Trauma-informed treatment environment</a:t>
            </a:r>
          </a:p>
          <a:p>
            <a:pPr lvl="2"/>
            <a:r>
              <a:rPr lang="en-US" sz="2400" dirty="0"/>
              <a:t>Peer support services </a:t>
            </a:r>
          </a:p>
        </p:txBody>
      </p:sp>
    </p:spTree>
    <p:extLst>
      <p:ext uri="{BB962C8B-B14F-4D97-AF65-F5344CB8AC3E}">
        <p14:creationId xmlns:p14="http://schemas.microsoft.com/office/powerpoint/2010/main" val="349685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5255"/>
          </a:xfrm>
        </p:spPr>
        <p:txBody>
          <a:bodyPr>
            <a:normAutofit/>
          </a:bodyPr>
          <a:lstStyle/>
          <a:p>
            <a:pPr algn="ctr"/>
            <a:r>
              <a:rPr lang="en-US" sz="4000" b="1" dirty="0">
                <a:latin typeface="+mn-lt"/>
              </a:rPr>
              <a:t>Hopefulness (TPA8 Q8)</a:t>
            </a:r>
          </a:p>
        </p:txBody>
      </p:sp>
      <p:sp>
        <p:nvSpPr>
          <p:cNvPr id="3" name="Content Placeholder 2"/>
          <p:cNvSpPr>
            <a:spLocks noGrp="1"/>
          </p:cNvSpPr>
          <p:nvPr>
            <p:ph idx="1"/>
          </p:nvPr>
        </p:nvSpPr>
        <p:spPr>
          <a:xfrm>
            <a:off x="838200" y="1253331"/>
            <a:ext cx="10515600" cy="4351338"/>
          </a:xfrm>
        </p:spPr>
        <p:txBody>
          <a:bodyPr>
            <a:normAutofit fontScale="92500" lnSpcReduction="10000"/>
          </a:bodyPr>
          <a:lstStyle/>
          <a:p>
            <a:pPr marL="0" indent="0">
              <a:buNone/>
            </a:pPr>
            <a:r>
              <a:rPr lang="en-US" sz="2600" b="1" dirty="0"/>
              <a:t>How often in the past 2 weeks did you feel hopeful that your life will get better? </a:t>
            </a:r>
          </a:p>
          <a:p>
            <a:r>
              <a:rPr lang="en-US" sz="2600" b="1" dirty="0"/>
              <a:t>Importance of hopefulness </a:t>
            </a:r>
          </a:p>
          <a:p>
            <a:pPr lvl="1"/>
            <a:r>
              <a:rPr lang="en-US" sz="2600" dirty="0"/>
              <a:t>Research suggests that interventions to improve hope are heavily favored among SUD treatment counselors</a:t>
            </a:r>
          </a:p>
          <a:p>
            <a:pPr lvl="1"/>
            <a:r>
              <a:rPr lang="en-US" sz="2600" dirty="0"/>
              <a:t>Feelings of hopefulness are related to better treatment and recovery outcomes.</a:t>
            </a:r>
          </a:p>
          <a:p>
            <a:r>
              <a:rPr lang="en-US" sz="2600" b="1" dirty="0"/>
              <a:t>Strategies to address hopefulness</a:t>
            </a:r>
          </a:p>
          <a:p>
            <a:pPr lvl="1"/>
            <a:r>
              <a:rPr lang="en-US" sz="2600" dirty="0"/>
              <a:t>Providing person-centered care—incorporating patient preferences in goal setting and fostering therapeutic alliance has been posited as a way to improve patient outcomes and satisfaction</a:t>
            </a:r>
          </a:p>
          <a:p>
            <a:pPr lvl="1"/>
            <a:r>
              <a:rPr lang="en-US" sz="2600" dirty="0"/>
              <a:t>Trauma-informed treatment environment</a:t>
            </a:r>
          </a:p>
          <a:p>
            <a:pPr lvl="1"/>
            <a:r>
              <a:rPr lang="en-US" sz="2600" dirty="0"/>
              <a:t>Peer support services </a:t>
            </a:r>
          </a:p>
          <a:p>
            <a:pPr lvl="1"/>
            <a:r>
              <a:rPr lang="en-US" sz="2600" dirty="0"/>
              <a:t>Cognitive behavioral approach, reframing, self talk coaching </a:t>
            </a:r>
          </a:p>
          <a:p>
            <a:pPr marL="0" indent="0">
              <a:buNone/>
            </a:pPr>
            <a:endParaRPr lang="en-US" dirty="0"/>
          </a:p>
        </p:txBody>
      </p:sp>
    </p:spTree>
    <p:extLst>
      <p:ext uri="{BB962C8B-B14F-4D97-AF65-F5344CB8AC3E}">
        <p14:creationId xmlns:p14="http://schemas.microsoft.com/office/powerpoint/2010/main" val="3856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8407"/>
          </a:xfrm>
        </p:spPr>
        <p:txBody>
          <a:bodyPr>
            <a:normAutofit/>
          </a:bodyPr>
          <a:lstStyle/>
          <a:p>
            <a:pPr algn="ctr"/>
            <a:r>
              <a:rPr lang="en-US" sz="4000" b="1" dirty="0">
                <a:latin typeface="+mn-lt"/>
              </a:rPr>
              <a:t>Electronic Version of TPA8</a:t>
            </a:r>
          </a:p>
        </p:txBody>
      </p:sp>
      <p:sp>
        <p:nvSpPr>
          <p:cNvPr id="3" name="Content Placeholder 2"/>
          <p:cNvSpPr>
            <a:spLocks noGrp="1"/>
          </p:cNvSpPr>
          <p:nvPr>
            <p:ph idx="1"/>
          </p:nvPr>
        </p:nvSpPr>
        <p:spPr>
          <a:xfrm>
            <a:off x="838200" y="1253331"/>
            <a:ext cx="10515600" cy="4351338"/>
          </a:xfrm>
        </p:spPr>
        <p:txBody>
          <a:bodyPr>
            <a:normAutofit lnSpcReduction="10000"/>
          </a:bodyPr>
          <a:lstStyle/>
          <a:p>
            <a:pPr marL="0" indent="0" defTabSz="1064657">
              <a:lnSpc>
                <a:spcPct val="62000"/>
              </a:lnSpc>
              <a:spcBef>
                <a:spcPts val="1067"/>
              </a:spcBef>
              <a:buNone/>
            </a:pPr>
            <a:r>
              <a:rPr lang="en-US" altLang="en-US" dirty="0"/>
              <a:t>Benefits include: </a:t>
            </a:r>
          </a:p>
          <a:p>
            <a:pPr marL="685794" lvl="1" indent="-228594" defTabSz="1064657">
              <a:lnSpc>
                <a:spcPct val="62000"/>
              </a:lnSpc>
              <a:spcBef>
                <a:spcPts val="1067"/>
              </a:spcBef>
            </a:pPr>
            <a:r>
              <a:rPr lang="en-US" altLang="en-US" dirty="0"/>
              <a:t>Easy to administer to clients to save staff time </a:t>
            </a:r>
          </a:p>
          <a:p>
            <a:pPr marL="685794" lvl="1" indent="-228594" defTabSz="1064657">
              <a:lnSpc>
                <a:spcPct val="62000"/>
              </a:lnSpc>
              <a:spcBef>
                <a:spcPts val="1067"/>
              </a:spcBef>
            </a:pPr>
            <a:r>
              <a:rPr lang="en-US" altLang="en-US" dirty="0"/>
              <a:t>Automates calculations of patient progress scores </a:t>
            </a:r>
          </a:p>
          <a:p>
            <a:pPr lvl="1"/>
            <a:r>
              <a:rPr lang="en-US" dirty="0"/>
              <a:t>Creates reports that are shared with the clinical team to make measurement driven decisions about client care </a:t>
            </a:r>
          </a:p>
          <a:p>
            <a:pPr marL="457200" lvl="1" indent="0">
              <a:buNone/>
            </a:pPr>
            <a:endParaRPr lang="en-US" dirty="0"/>
          </a:p>
          <a:p>
            <a:r>
              <a:rPr lang="en-US" dirty="0"/>
              <a:t>Administration:</a:t>
            </a:r>
          </a:p>
          <a:p>
            <a:pPr lvl="1"/>
            <a:r>
              <a:rPr lang="en-US" dirty="0"/>
              <a:t>Clients can complete within the clinic on a tablet </a:t>
            </a:r>
          </a:p>
          <a:p>
            <a:pPr lvl="1"/>
            <a:r>
              <a:rPr lang="en-US" dirty="0"/>
              <a:t>Clients can complete via mobile phone on their own time through text-based system </a:t>
            </a:r>
          </a:p>
          <a:p>
            <a:pPr lvl="1"/>
            <a:endParaRPr lang="en-US" dirty="0"/>
          </a:p>
          <a:p>
            <a:r>
              <a:rPr lang="en-US" dirty="0"/>
              <a:t>In the next TPA8 training, we will further describe the electronic systems to complete and manage the TPA8 in your clinic </a:t>
            </a:r>
          </a:p>
        </p:txBody>
      </p:sp>
    </p:spTree>
    <p:extLst>
      <p:ext uri="{BB962C8B-B14F-4D97-AF65-F5344CB8AC3E}">
        <p14:creationId xmlns:p14="http://schemas.microsoft.com/office/powerpoint/2010/main" val="327238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5255"/>
          </a:xfrm>
        </p:spPr>
        <p:txBody>
          <a:bodyPr>
            <a:normAutofit/>
          </a:bodyPr>
          <a:lstStyle/>
          <a:p>
            <a:pPr algn="ctr"/>
            <a:r>
              <a:rPr lang="en-US" sz="4000" b="1" dirty="0">
                <a:latin typeface="+mn-lt"/>
              </a:rPr>
              <a:t>Next </a:t>
            </a:r>
          </a:p>
        </p:txBody>
      </p:sp>
      <p:sp>
        <p:nvSpPr>
          <p:cNvPr id="3" name="Content Placeholder 2"/>
          <p:cNvSpPr>
            <a:spLocks noGrp="1"/>
          </p:cNvSpPr>
          <p:nvPr>
            <p:ph idx="1"/>
          </p:nvPr>
        </p:nvSpPr>
        <p:spPr>
          <a:xfrm>
            <a:off x="838200" y="1253331"/>
            <a:ext cx="10515600" cy="4351338"/>
          </a:xfrm>
        </p:spPr>
        <p:txBody>
          <a:bodyPr>
            <a:normAutofit/>
          </a:bodyPr>
          <a:lstStyle/>
          <a:p>
            <a:pPr marL="0" indent="0" defTabSz="1064657">
              <a:lnSpc>
                <a:spcPct val="62000"/>
              </a:lnSpc>
              <a:spcBef>
                <a:spcPts val="1067"/>
              </a:spcBef>
              <a:buNone/>
            </a:pPr>
            <a:r>
              <a:rPr lang="en-US" altLang="en-US" dirty="0"/>
              <a:t>In the next training we will review further: </a:t>
            </a:r>
          </a:p>
          <a:p>
            <a:pPr marL="0" indent="0" defTabSz="1064657">
              <a:lnSpc>
                <a:spcPct val="62000"/>
              </a:lnSpc>
              <a:spcBef>
                <a:spcPts val="1067"/>
              </a:spcBef>
              <a:buNone/>
            </a:pPr>
            <a:endParaRPr lang="en-US" altLang="en-US" dirty="0"/>
          </a:p>
          <a:p>
            <a:pPr defTabSz="1064657">
              <a:lnSpc>
                <a:spcPct val="62000"/>
              </a:lnSpc>
              <a:spcBef>
                <a:spcPts val="1067"/>
              </a:spcBef>
            </a:pPr>
            <a:r>
              <a:rPr lang="en-US" altLang="en-US" dirty="0"/>
              <a:t>The electronic version of the TPA8 (the eTPA8)</a:t>
            </a:r>
          </a:p>
          <a:p>
            <a:pPr defTabSz="1064657">
              <a:lnSpc>
                <a:spcPct val="62000"/>
              </a:lnSpc>
              <a:spcBef>
                <a:spcPts val="1067"/>
              </a:spcBef>
            </a:pPr>
            <a:r>
              <a:rPr lang="en-US" altLang="en-US" dirty="0"/>
              <a:t>The staff interface and available reports  </a:t>
            </a:r>
          </a:p>
          <a:p>
            <a:pPr defTabSz="1064657">
              <a:lnSpc>
                <a:spcPct val="62000"/>
              </a:lnSpc>
              <a:spcBef>
                <a:spcPts val="1067"/>
              </a:spcBef>
            </a:pPr>
            <a:r>
              <a:rPr lang="en-US" altLang="en-US" dirty="0"/>
              <a:t>How the eTPA8 might be implemented in your clinic </a:t>
            </a:r>
          </a:p>
          <a:p>
            <a:pPr defTabSz="1064657">
              <a:lnSpc>
                <a:spcPct val="62000"/>
              </a:lnSpc>
              <a:spcBef>
                <a:spcPts val="1067"/>
              </a:spcBef>
            </a:pPr>
            <a:endParaRPr lang="en-US" altLang="en-US" dirty="0"/>
          </a:p>
        </p:txBody>
      </p:sp>
    </p:spTree>
    <p:extLst>
      <p:ext uri="{BB962C8B-B14F-4D97-AF65-F5344CB8AC3E}">
        <p14:creationId xmlns:p14="http://schemas.microsoft.com/office/powerpoint/2010/main" val="2425749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079" y="825584"/>
            <a:ext cx="10321771" cy="2387600"/>
          </a:xfrm>
        </p:spPr>
        <p:txBody>
          <a:bodyPr>
            <a:normAutofit/>
          </a:bodyPr>
          <a:lstStyle/>
          <a:p>
            <a:r>
              <a:rPr lang="en-US" b="1" dirty="0"/>
              <a:t>Coaching for Addiction Recovery Enhancement (CARE) </a:t>
            </a:r>
          </a:p>
        </p:txBody>
      </p:sp>
      <p:sp>
        <p:nvSpPr>
          <p:cNvPr id="3" name="Subtitle 2"/>
          <p:cNvSpPr>
            <a:spLocks noGrp="1"/>
          </p:cNvSpPr>
          <p:nvPr>
            <p:ph type="subTitle" idx="1"/>
          </p:nvPr>
        </p:nvSpPr>
        <p:spPr>
          <a:xfrm>
            <a:off x="489283" y="3394129"/>
            <a:ext cx="11444411" cy="1257002"/>
          </a:xfrm>
          <a:ln>
            <a:solidFill>
              <a:schemeClr val="tx1"/>
            </a:solidFill>
          </a:ln>
        </p:spPr>
        <p:txBody>
          <a:bodyPr>
            <a:normAutofit/>
          </a:bodyPr>
          <a:lstStyle/>
          <a:p>
            <a:r>
              <a:rPr lang="en-US" altLang="en-US" sz="3600" b="1" dirty="0"/>
              <a:t>Treatment Progress Assessment (TPA8) </a:t>
            </a:r>
          </a:p>
          <a:p>
            <a:r>
              <a:rPr lang="en-US" altLang="en-US" sz="3600" b="1" dirty="0"/>
              <a:t>Patient Monitoring Tool: Training 2  </a:t>
            </a:r>
          </a:p>
          <a:p>
            <a:endParaRPr lang="en-US" sz="3200" dirty="0"/>
          </a:p>
        </p:txBody>
      </p:sp>
      <p:pic>
        <p:nvPicPr>
          <p:cNvPr id="8" name="Picture 2" descr="Logo: Partnership to End Addiction">
            <a:extLst>
              <a:ext uri="{FF2B5EF4-FFF2-40B4-BE49-F238E27FC236}">
                <a16:creationId xmlns:a16="http://schemas.microsoft.com/office/drawing/2014/main" id="{683444CC-CE5B-490A-AC1C-DFECA3F1B6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12" y="5871056"/>
            <a:ext cx="2469776" cy="5142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New York State Office of Alcoholism and Substance Abuse Services">
            <a:extLst>
              <a:ext uri="{FF2B5EF4-FFF2-40B4-BE49-F238E27FC236}">
                <a16:creationId xmlns:a16="http://schemas.microsoft.com/office/drawing/2014/main" id="{0DD765F3-2B59-4AE9-B44F-762E962BC9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27" y="5871056"/>
            <a:ext cx="3357521" cy="560254"/>
          </a:xfrm>
          <a:prstGeom prst="rect">
            <a:avLst/>
          </a:prstGeom>
        </p:spPr>
      </p:pic>
      <p:pic>
        <p:nvPicPr>
          <p:cNvPr id="7" name="Picture 6" descr="Logo: UCONN School of Medicine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4964" y="5922959"/>
            <a:ext cx="1325254" cy="508351"/>
          </a:xfrm>
          <a:prstGeom prst="rect">
            <a:avLst/>
          </a:prstGeom>
        </p:spPr>
      </p:pic>
      <p:pic>
        <p:nvPicPr>
          <p:cNvPr id="10" name="Picture 9" descr="Logo: NYU Langone Healt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8043" y="4697490"/>
            <a:ext cx="2819160" cy="1950030"/>
          </a:xfrm>
          <a:prstGeom prst="rect">
            <a:avLst/>
          </a:prstGeom>
        </p:spPr>
      </p:pic>
    </p:spTree>
    <p:custDataLst>
      <p:tags r:id="rId1"/>
    </p:custDataLst>
    <p:extLst>
      <p:ext uri="{BB962C8B-B14F-4D97-AF65-F5344CB8AC3E}">
        <p14:creationId xmlns:p14="http://schemas.microsoft.com/office/powerpoint/2010/main" val="588121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8407"/>
          </a:xfrm>
        </p:spPr>
        <p:txBody>
          <a:bodyPr>
            <a:normAutofit/>
          </a:bodyPr>
          <a:lstStyle/>
          <a:p>
            <a:pPr algn="ctr"/>
            <a:r>
              <a:rPr lang="en-US" sz="4000" b="1" dirty="0">
                <a:latin typeface="+mn-lt"/>
              </a:rPr>
              <a:t>Electronic Version of TPA8 (eTPA8)</a:t>
            </a:r>
          </a:p>
        </p:txBody>
      </p:sp>
      <p:sp>
        <p:nvSpPr>
          <p:cNvPr id="3" name="Content Placeholder 2"/>
          <p:cNvSpPr>
            <a:spLocks noGrp="1"/>
          </p:cNvSpPr>
          <p:nvPr>
            <p:ph idx="1"/>
          </p:nvPr>
        </p:nvSpPr>
        <p:spPr>
          <a:xfrm>
            <a:off x="838200" y="1253331"/>
            <a:ext cx="10515600" cy="4351338"/>
          </a:xfrm>
        </p:spPr>
        <p:txBody>
          <a:bodyPr>
            <a:normAutofit/>
          </a:bodyPr>
          <a:lstStyle/>
          <a:p>
            <a:pPr marL="0" indent="0" defTabSz="1064657">
              <a:lnSpc>
                <a:spcPct val="62000"/>
              </a:lnSpc>
              <a:spcBef>
                <a:spcPts val="1067"/>
              </a:spcBef>
              <a:buNone/>
            </a:pPr>
            <a:r>
              <a:rPr lang="en-US" altLang="en-US" dirty="0"/>
              <a:t>In this training, we will </a:t>
            </a:r>
            <a:r>
              <a:rPr lang="en-US" dirty="0"/>
              <a:t>describe the electronic systems to complete and</a:t>
            </a:r>
          </a:p>
          <a:p>
            <a:pPr marL="0" indent="0" defTabSz="1064657">
              <a:lnSpc>
                <a:spcPct val="62000"/>
              </a:lnSpc>
              <a:spcBef>
                <a:spcPts val="1067"/>
              </a:spcBef>
              <a:buNone/>
            </a:pPr>
            <a:r>
              <a:rPr lang="en-US" dirty="0"/>
              <a:t>manage the TPA8 as well as how this system might work in your clinic </a:t>
            </a:r>
          </a:p>
          <a:p>
            <a:pPr marL="0" indent="0" defTabSz="1064657">
              <a:lnSpc>
                <a:spcPct val="62000"/>
              </a:lnSpc>
              <a:spcBef>
                <a:spcPts val="1067"/>
              </a:spcBef>
              <a:buNone/>
            </a:pPr>
            <a:endParaRPr lang="en-US" altLang="en-US" dirty="0"/>
          </a:p>
          <a:p>
            <a:pPr marL="0" indent="0" defTabSz="1064657">
              <a:lnSpc>
                <a:spcPct val="62000"/>
              </a:lnSpc>
              <a:spcBef>
                <a:spcPts val="1067"/>
              </a:spcBef>
              <a:buNone/>
            </a:pPr>
            <a:r>
              <a:rPr lang="en-US" altLang="en-US" dirty="0"/>
              <a:t>The electronic system: </a:t>
            </a:r>
          </a:p>
          <a:p>
            <a:pPr marL="685794" lvl="1" indent="-228594" defTabSz="1064657">
              <a:lnSpc>
                <a:spcPct val="62000"/>
              </a:lnSpc>
              <a:spcBef>
                <a:spcPts val="1067"/>
              </a:spcBef>
            </a:pPr>
            <a:r>
              <a:rPr lang="en-US" altLang="en-US" dirty="0"/>
              <a:t>Has 2 ways for clients to complete the eTPA8: on a tablet in the clinic or through a text-based system on their mobile phones </a:t>
            </a:r>
          </a:p>
          <a:p>
            <a:pPr marL="685794" lvl="1" indent="-228594" defTabSz="1064657">
              <a:lnSpc>
                <a:spcPct val="62000"/>
              </a:lnSpc>
              <a:spcBef>
                <a:spcPts val="1067"/>
              </a:spcBef>
            </a:pPr>
            <a:r>
              <a:rPr lang="en-US" altLang="en-US" dirty="0"/>
              <a:t>Automates calculations of patient progress scores </a:t>
            </a:r>
          </a:p>
          <a:p>
            <a:pPr lvl="1"/>
            <a:r>
              <a:rPr lang="en-US" dirty="0"/>
              <a:t>Creates reports that are shared with the clinical team to make measurement driven decisions about client care </a:t>
            </a:r>
          </a:p>
        </p:txBody>
      </p:sp>
    </p:spTree>
    <p:extLst>
      <p:ext uri="{BB962C8B-B14F-4D97-AF65-F5344CB8AC3E}">
        <p14:creationId xmlns:p14="http://schemas.microsoft.com/office/powerpoint/2010/main" val="111837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04242" y="375765"/>
            <a:ext cx="7571411" cy="1325563"/>
          </a:xfrm>
        </p:spPr>
        <p:txBody>
          <a:bodyPr>
            <a:normAutofit/>
          </a:bodyPr>
          <a:lstStyle/>
          <a:p>
            <a:pPr algn="ctr"/>
            <a:r>
              <a:rPr lang="en-US" sz="4000" b="1" dirty="0">
                <a:latin typeface="+mn-lt"/>
              </a:rPr>
              <a:t>Electronic TPA8</a:t>
            </a:r>
          </a:p>
        </p:txBody>
      </p:sp>
      <p:pic>
        <p:nvPicPr>
          <p:cNvPr id="4" name="Content Placeholder 3" descr="Login page: email/username, password and log in button"/>
          <p:cNvPicPr>
            <a:picLocks noGrp="1" noChangeAspect="1"/>
          </p:cNvPicPr>
          <p:nvPr>
            <p:ph idx="1"/>
          </p:nvPr>
        </p:nvPicPr>
        <p:blipFill rotWithShape="1">
          <a:blip r:embed="rId3">
            <a:extLst>
              <a:ext uri="{28A0092B-C50C-407E-A947-70E740481C1C}">
                <a14:useLocalDpi xmlns:a14="http://schemas.microsoft.com/office/drawing/2010/main" val="0"/>
              </a:ext>
            </a:extLst>
          </a:blip>
          <a:srcRect t="15017" r="1944" b="6598"/>
          <a:stretch/>
        </p:blipFill>
        <p:spPr>
          <a:xfrm>
            <a:off x="2004242" y="1701328"/>
            <a:ext cx="7571411" cy="3782860"/>
          </a:xfrm>
        </p:spPr>
      </p:pic>
    </p:spTree>
    <p:extLst>
      <p:ext uri="{BB962C8B-B14F-4D97-AF65-F5344CB8AC3E}">
        <p14:creationId xmlns:p14="http://schemas.microsoft.com/office/powerpoint/2010/main" val="38912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C0EC-4131-F2A8-5CB1-A73A0A9C0FC4}"/>
              </a:ext>
            </a:extLst>
          </p:cNvPr>
          <p:cNvSpPr>
            <a:spLocks noGrp="1"/>
          </p:cNvSpPr>
          <p:nvPr>
            <p:ph type="title"/>
          </p:nvPr>
        </p:nvSpPr>
        <p:spPr>
          <a:xfrm>
            <a:off x="3971925" y="1825625"/>
            <a:ext cx="4248150" cy="1325563"/>
          </a:xfrm>
        </p:spPr>
        <p:txBody>
          <a:bodyPr/>
          <a:lstStyle/>
          <a:p>
            <a:r>
              <a:rPr lang="en-US" dirty="0"/>
              <a:t>Welcome Screen</a:t>
            </a:r>
          </a:p>
        </p:txBody>
      </p:sp>
      <p:pic>
        <p:nvPicPr>
          <p:cNvPr id="4" name="Content Placeholder 3" descr="Welcome page. Welcome Treatment Progress Assessment. We just have a few quick questions about how you are doing. Get Started button."/>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501820" y="1825625"/>
            <a:ext cx="7188360" cy="4351338"/>
          </a:xfrm>
        </p:spPr>
      </p:pic>
    </p:spTree>
    <p:extLst>
      <p:ext uri="{BB962C8B-B14F-4D97-AF65-F5344CB8AC3E}">
        <p14:creationId xmlns:p14="http://schemas.microsoft.com/office/powerpoint/2010/main" val="143256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A4DA-FC5A-4681-83AB-551DDE73F790}"/>
              </a:ext>
            </a:extLst>
          </p:cNvPr>
          <p:cNvSpPr>
            <a:spLocks noGrp="1"/>
          </p:cNvSpPr>
          <p:nvPr>
            <p:ph type="title"/>
          </p:nvPr>
        </p:nvSpPr>
        <p:spPr>
          <a:xfrm>
            <a:off x="0" y="18255"/>
            <a:ext cx="12192000" cy="1103535"/>
          </a:xfrm>
        </p:spPr>
        <p:txBody>
          <a:bodyPr>
            <a:noAutofit/>
          </a:bodyPr>
          <a:lstStyle/>
          <a:p>
            <a:pPr algn="ctr">
              <a:defRPr/>
            </a:pPr>
            <a:r>
              <a:rPr lang="en-US" sz="4000" b="1" dirty="0">
                <a:solidFill>
                  <a:schemeClr val="tx2">
                    <a:lumMod val="50000"/>
                  </a:schemeClr>
                </a:solidFill>
                <a:latin typeface="+mn-lt"/>
              </a:rPr>
              <a:t>What is the Treatment Progress Assessment (TPA8)?</a:t>
            </a:r>
          </a:p>
        </p:txBody>
      </p:sp>
      <p:sp>
        <p:nvSpPr>
          <p:cNvPr id="4" name="TextBox 3"/>
          <p:cNvSpPr txBox="1"/>
          <p:nvPr/>
        </p:nvSpPr>
        <p:spPr>
          <a:xfrm>
            <a:off x="305659" y="932542"/>
            <a:ext cx="11657618"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Treatment Progress Assessment-8 (TPA8) monitors:  </a:t>
            </a:r>
          </a:p>
          <a:p>
            <a:pPr marL="914400" lvl="1" indent="-457200">
              <a:buFont typeface="Arial" panose="020B0604020202020204" pitchFamily="34" charset="0"/>
              <a:buChar char="•"/>
            </a:pPr>
            <a:r>
              <a:rPr lang="en-US" sz="2400" dirty="0"/>
              <a:t>SUD symptom severity </a:t>
            </a:r>
          </a:p>
          <a:p>
            <a:pPr marL="914400" lvl="1" indent="-457200">
              <a:buFont typeface="Arial" panose="020B0604020202020204" pitchFamily="34" charset="0"/>
              <a:buChar char="•"/>
            </a:pPr>
            <a:r>
              <a:rPr lang="en-US" sz="2400" dirty="0"/>
              <a:t>Treatment progress indicators associated with clinical outcomes and relapse</a:t>
            </a:r>
          </a:p>
          <a:p>
            <a:pPr lvl="1"/>
            <a:r>
              <a:rPr lang="en-US" sz="2400" dirty="0"/>
              <a:t> </a:t>
            </a:r>
          </a:p>
          <a:p>
            <a:pPr marL="285750" indent="-285750">
              <a:buFont typeface="Arial" panose="020B0604020202020204" pitchFamily="34" charset="0"/>
              <a:buChar char="•"/>
            </a:pPr>
            <a:r>
              <a:rPr lang="en-US" sz="2400" dirty="0"/>
              <a:t>Development of a measure was recommended by a stakeholder group of insurers and addiction treatment providers as part of quality metrics discussions because: </a:t>
            </a:r>
          </a:p>
          <a:p>
            <a:pPr marL="742950" lvl="1" indent="-285750">
              <a:buFont typeface="Arial" panose="020B0604020202020204" pitchFamily="34" charset="0"/>
              <a:buChar char="•"/>
            </a:pPr>
            <a:r>
              <a:rPr lang="en-US" sz="2400" dirty="0"/>
              <a:t>No obvious validated measure was available for use in SUD clinics  </a:t>
            </a:r>
          </a:p>
          <a:p>
            <a:pPr marL="742950" lvl="1" indent="-285750">
              <a:buFont typeface="Arial" panose="020B0604020202020204" pitchFamily="34" charset="0"/>
              <a:buChar char="•"/>
            </a:pPr>
            <a:r>
              <a:rPr lang="en-US" sz="2400" dirty="0"/>
              <a:t>Measures were needed that better reflected the patients’ voice </a:t>
            </a:r>
          </a:p>
          <a:p>
            <a:pPr marL="742950" lvl="1" indent="-285750">
              <a:buFont typeface="Arial" panose="020B0604020202020204" pitchFamily="34" charset="0"/>
              <a:buChar char="•"/>
            </a:pPr>
            <a:r>
              <a:rPr lang="en-US" sz="2400" dirty="0"/>
              <a:t>Short, valid, and easy to administer tools were needed </a:t>
            </a:r>
          </a:p>
          <a:p>
            <a:pPr lvl="1"/>
            <a:endParaRPr lang="en-US" sz="2400" dirty="0"/>
          </a:p>
          <a:p>
            <a:pPr marL="285750" indent="-285750">
              <a:buFont typeface="Arial" panose="020B0604020202020204" pitchFamily="34" charset="0"/>
              <a:buChar char="•"/>
            </a:pPr>
            <a:r>
              <a:rPr lang="en-US" sz="2400" dirty="0"/>
              <a:t>The Treatment Progress Assessment-8 (TPA8) was co-developed by Center on Addiction and OASAS </a:t>
            </a:r>
          </a:p>
          <a:p>
            <a:pPr marL="742950" lvl="1" indent="-285750">
              <a:buFont typeface="Arial" panose="020B0604020202020204" pitchFamily="34" charset="0"/>
              <a:buChar char="•"/>
            </a:pPr>
            <a:r>
              <a:rPr lang="en-US" sz="2400" dirty="0"/>
              <a:t>The validated assessment tool, PHQ9 for depression, was used as a model for TPA8 development. </a:t>
            </a:r>
          </a:p>
        </p:txBody>
      </p:sp>
    </p:spTree>
    <p:extLst>
      <p:ext uri="{BB962C8B-B14F-4D97-AF65-F5344CB8AC3E}">
        <p14:creationId xmlns:p14="http://schemas.microsoft.com/office/powerpoint/2010/main" val="181790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6F443-05DD-C676-ABA6-2FE903DE6DE3}"/>
              </a:ext>
            </a:extLst>
          </p:cNvPr>
          <p:cNvSpPr>
            <a:spLocks noGrp="1"/>
          </p:cNvSpPr>
          <p:nvPr>
            <p:ph type="title"/>
          </p:nvPr>
        </p:nvSpPr>
        <p:spPr>
          <a:xfrm>
            <a:off x="3843337" y="1125266"/>
            <a:ext cx="4505325" cy="1325563"/>
          </a:xfrm>
        </p:spPr>
        <p:txBody>
          <a:bodyPr/>
          <a:lstStyle/>
          <a:p>
            <a:r>
              <a:rPr lang="en-US" dirty="0"/>
              <a:t>Get Started Screen</a:t>
            </a:r>
          </a:p>
        </p:txBody>
      </p:sp>
      <p:pic>
        <p:nvPicPr>
          <p:cNvPr id="2" name="Picture 1" descr="&quot;get started, please enter your initials.&quot; A box for your first name initial and your last name initial. A next button is below with an on screen keyboard."/>
          <p:cNvPicPr>
            <a:picLocks noChangeAspect="1"/>
          </p:cNvPicPr>
          <p:nvPr/>
        </p:nvPicPr>
        <p:blipFill rotWithShape="1">
          <a:blip r:embed="rId3">
            <a:extLst>
              <a:ext uri="{28A0092B-C50C-407E-A947-70E740481C1C}">
                <a14:useLocalDpi xmlns:a14="http://schemas.microsoft.com/office/drawing/2010/main" val="0"/>
              </a:ext>
            </a:extLst>
          </a:blip>
          <a:srcRect t="16006" r="2697" b="6249"/>
          <a:stretch/>
        </p:blipFill>
        <p:spPr>
          <a:xfrm>
            <a:off x="1504906" y="697379"/>
            <a:ext cx="8954764" cy="4471792"/>
          </a:xfrm>
          <a:prstGeom prst="rect">
            <a:avLst/>
          </a:prstGeom>
        </p:spPr>
      </p:pic>
    </p:spTree>
    <p:extLst>
      <p:ext uri="{BB962C8B-B14F-4D97-AF65-F5344CB8AC3E}">
        <p14:creationId xmlns:p14="http://schemas.microsoft.com/office/powerpoint/2010/main" val="198333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C119-3760-7F6B-9995-AB0886105051}"/>
              </a:ext>
            </a:extLst>
          </p:cNvPr>
          <p:cNvSpPr>
            <a:spLocks noGrp="1"/>
          </p:cNvSpPr>
          <p:nvPr>
            <p:ph type="title"/>
          </p:nvPr>
        </p:nvSpPr>
        <p:spPr>
          <a:xfrm>
            <a:off x="4229100" y="1825625"/>
            <a:ext cx="3409950" cy="1325563"/>
          </a:xfrm>
        </p:spPr>
        <p:txBody>
          <a:bodyPr/>
          <a:lstStyle/>
          <a:p>
            <a:r>
              <a:rPr lang="en-US" dirty="0"/>
              <a:t>Social Security</a:t>
            </a:r>
          </a:p>
        </p:txBody>
      </p:sp>
      <p:pic>
        <p:nvPicPr>
          <p:cNvPr id="3" name="Content Placeholder 2" descr="To get started, please enter the last 4 numbers of your social security. A sign in button is below along with an on screen keyboard. "/>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614930" y="1253331"/>
            <a:ext cx="6962140" cy="4351338"/>
          </a:xfrm>
        </p:spPr>
      </p:pic>
    </p:spTree>
    <p:extLst>
      <p:ext uri="{BB962C8B-B14F-4D97-AF65-F5344CB8AC3E}">
        <p14:creationId xmlns:p14="http://schemas.microsoft.com/office/powerpoint/2010/main" val="3392608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A18E-CB59-ED62-E996-4178732BCA76}"/>
              </a:ext>
            </a:extLst>
          </p:cNvPr>
          <p:cNvSpPr>
            <a:spLocks noGrp="1"/>
          </p:cNvSpPr>
          <p:nvPr>
            <p:ph type="title"/>
          </p:nvPr>
        </p:nvSpPr>
        <p:spPr>
          <a:xfrm>
            <a:off x="4610100" y="1822450"/>
            <a:ext cx="2838450" cy="1325563"/>
          </a:xfrm>
        </p:spPr>
        <p:txBody>
          <a:bodyPr/>
          <a:lstStyle/>
          <a:p>
            <a:r>
              <a:rPr lang="en-US" dirty="0"/>
              <a:t>Login Error</a:t>
            </a:r>
          </a:p>
        </p:txBody>
      </p:sp>
      <p:pic>
        <p:nvPicPr>
          <p:cNvPr id="4" name="Content Placeholder 3" descr="Warning pop up reads: &quot;Oops we are not able to match you in the system. Please try entering your information again.&quot; You can then start over with your initials again. "/>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614930" y="1253331"/>
            <a:ext cx="6962140" cy="4351338"/>
          </a:xfrm>
        </p:spPr>
      </p:pic>
    </p:spTree>
    <p:extLst>
      <p:ext uri="{BB962C8B-B14F-4D97-AF65-F5344CB8AC3E}">
        <p14:creationId xmlns:p14="http://schemas.microsoft.com/office/powerpoint/2010/main" val="1942421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E9F1-A9E9-2A7E-03EE-C364F0520488}"/>
              </a:ext>
            </a:extLst>
          </p:cNvPr>
          <p:cNvSpPr>
            <a:spLocks noGrp="1"/>
          </p:cNvSpPr>
          <p:nvPr>
            <p:ph type="title"/>
          </p:nvPr>
        </p:nvSpPr>
        <p:spPr>
          <a:xfrm>
            <a:off x="3552825" y="2103437"/>
            <a:ext cx="4171950" cy="1325563"/>
          </a:xfrm>
        </p:spPr>
        <p:txBody>
          <a:bodyPr/>
          <a:lstStyle/>
          <a:p>
            <a:r>
              <a:rPr lang="en-US" dirty="0"/>
              <a:t>Assessment Start</a:t>
            </a:r>
          </a:p>
        </p:txBody>
      </p:sp>
      <p:pic>
        <p:nvPicPr>
          <p:cNvPr id="4" name="Content Placeholder 3" descr="&quot;Your feelings and experiences over the past two weeks. We want to know about your feelings and experiences over the past 2 weeks. You will be asked 8 questions to help your treatment team provide better care for you.&quot; A next button is below the text. "/>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614930" y="1253331"/>
            <a:ext cx="6962140" cy="4351338"/>
          </a:xfrm>
        </p:spPr>
      </p:pic>
    </p:spTree>
    <p:extLst>
      <p:ext uri="{BB962C8B-B14F-4D97-AF65-F5344CB8AC3E}">
        <p14:creationId xmlns:p14="http://schemas.microsoft.com/office/powerpoint/2010/main" val="289728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3C4B-9CB5-9033-91F8-FC605D102613}"/>
              </a:ext>
            </a:extLst>
          </p:cNvPr>
          <p:cNvSpPr>
            <a:spLocks noGrp="1"/>
          </p:cNvSpPr>
          <p:nvPr>
            <p:ph type="title"/>
          </p:nvPr>
        </p:nvSpPr>
        <p:spPr>
          <a:xfrm>
            <a:off x="4386262" y="2103437"/>
            <a:ext cx="3419475" cy="1325563"/>
          </a:xfrm>
        </p:spPr>
        <p:txBody>
          <a:bodyPr/>
          <a:lstStyle/>
          <a:p>
            <a:r>
              <a:rPr lang="en-US" dirty="0"/>
              <a:t>First Question</a:t>
            </a:r>
          </a:p>
        </p:txBody>
      </p:sp>
      <p:pic>
        <p:nvPicPr>
          <p:cNvPr id="6" name="Content Placeholder 3" descr="Example of how the questions are asked. At the top there is a small calendar graphic, beneath is the text &quot;How often in the past two weeks...&quot; The third line is the question &quot;Did you have thoughts of drinking or drug use?&quot; Below that are the 4 options, &quot;Not at all&quot; &quot;Several days&quot; &quot;More than half the days&quot; and &quot;Nearly every day&quot;. Below the choices is a button to &quot;Skip Question&quot;. On the bottom left is a meter to show how much of the questionnaire is left and Question 1/8. On the bottom right is a clickable arrow graphic to continue."/>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358691" y="1253331"/>
            <a:ext cx="7474618" cy="4351338"/>
          </a:xfrm>
        </p:spPr>
      </p:pic>
    </p:spTree>
    <p:extLst>
      <p:ext uri="{BB962C8B-B14F-4D97-AF65-F5344CB8AC3E}">
        <p14:creationId xmlns:p14="http://schemas.microsoft.com/office/powerpoint/2010/main" val="344608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B72DF-F713-7A3A-DFB1-0E2A19AEC306}"/>
              </a:ext>
            </a:extLst>
          </p:cNvPr>
          <p:cNvSpPr>
            <a:spLocks noGrp="1"/>
          </p:cNvSpPr>
          <p:nvPr>
            <p:ph type="title"/>
          </p:nvPr>
        </p:nvSpPr>
        <p:spPr>
          <a:xfrm>
            <a:off x="3305175" y="2103437"/>
            <a:ext cx="5581650" cy="1325563"/>
          </a:xfrm>
        </p:spPr>
        <p:txBody>
          <a:bodyPr/>
          <a:lstStyle/>
          <a:p>
            <a:r>
              <a:rPr lang="en-US" dirty="0"/>
              <a:t>Completed Assessment</a:t>
            </a:r>
          </a:p>
        </p:txBody>
      </p:sp>
      <p:pic>
        <p:nvPicPr>
          <p:cNvPr id="4" name="Content Placeholder 3" descr="End of assessment pop-up, &quot;You have completed the assessment.&quot; &quot;Would you like to submit your answers?&quot; Then there are two clickable options. On the left is &quot;No&quot; and on the right is &quot;Yes&quot;.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1213" y="1253331"/>
            <a:ext cx="7909574" cy="4351338"/>
          </a:xfrm>
        </p:spPr>
      </p:pic>
    </p:spTree>
    <p:extLst>
      <p:ext uri="{BB962C8B-B14F-4D97-AF65-F5344CB8AC3E}">
        <p14:creationId xmlns:p14="http://schemas.microsoft.com/office/powerpoint/2010/main" val="92058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653A-DC10-38DA-48EB-99721C1E9402}"/>
              </a:ext>
            </a:extLst>
          </p:cNvPr>
          <p:cNvSpPr>
            <a:spLocks noGrp="1"/>
          </p:cNvSpPr>
          <p:nvPr>
            <p:ph type="title"/>
          </p:nvPr>
        </p:nvSpPr>
        <p:spPr>
          <a:xfrm>
            <a:off x="4100511" y="2174875"/>
            <a:ext cx="3990975" cy="1325563"/>
          </a:xfrm>
        </p:spPr>
        <p:txBody>
          <a:bodyPr/>
          <a:lstStyle/>
          <a:p>
            <a:r>
              <a:rPr lang="en-US" dirty="0"/>
              <a:t>Post Assessment</a:t>
            </a:r>
          </a:p>
        </p:txBody>
      </p:sp>
      <p:pic>
        <p:nvPicPr>
          <p:cNvPr id="4" name="Content Placeholder 3" descr="&quot;Thank you!&quot; pop up. &quot;Thank you for sharing your experiences from the last 2 weeks. This will help your treatment team support your care.&quot; Below the text is a button that says &quot;Ok, got it.&quot; To the left of the text is a decorative image of an aloe vera plant. "/>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389860" y="1253331"/>
            <a:ext cx="7412279" cy="4351338"/>
          </a:xfrm>
        </p:spPr>
      </p:pic>
    </p:spTree>
    <p:extLst>
      <p:ext uri="{BB962C8B-B14F-4D97-AF65-F5344CB8AC3E}">
        <p14:creationId xmlns:p14="http://schemas.microsoft.com/office/powerpoint/2010/main" val="36280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47917"/>
          </a:xfrm>
        </p:spPr>
        <p:txBody>
          <a:bodyPr/>
          <a:lstStyle/>
          <a:p>
            <a:pPr algn="ctr"/>
            <a:r>
              <a:rPr lang="en-US" b="1" dirty="0"/>
              <a:t>Text-based Version </a:t>
            </a:r>
          </a:p>
        </p:txBody>
      </p:sp>
      <p:pic>
        <p:nvPicPr>
          <p:cNvPr id="5" name="Picture 4" descr="Similar to text messaging, there is a phone number at the top, a call option is the to right and a three dot option menu. Messaging is below, the received messages are blue. The text box is at the bottom of the screen with a send button on the righ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061" y="1060853"/>
            <a:ext cx="2883877" cy="5118882"/>
          </a:xfrm>
          <a:prstGeom prst="rect">
            <a:avLst/>
          </a:prstGeom>
        </p:spPr>
      </p:pic>
    </p:spTree>
    <p:extLst>
      <p:ext uri="{BB962C8B-B14F-4D97-AF65-F5344CB8AC3E}">
        <p14:creationId xmlns:p14="http://schemas.microsoft.com/office/powerpoint/2010/main" val="365312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5349"/>
          </a:xfrm>
        </p:spPr>
        <p:txBody>
          <a:bodyPr>
            <a:normAutofit/>
          </a:bodyPr>
          <a:lstStyle/>
          <a:p>
            <a:pPr algn="ctr"/>
            <a:r>
              <a:rPr lang="en-US" sz="4000" b="1" dirty="0">
                <a:latin typeface="+mn-lt"/>
              </a:rPr>
              <a:t>System Reports (1 of 3) </a:t>
            </a:r>
          </a:p>
        </p:txBody>
      </p:sp>
      <p:pic>
        <p:nvPicPr>
          <p:cNvPr id="5" name="Picture 4" descr="Graph that compares previous scores each month and shows if they have increased or decreased. One compares symptoms and the other treatment proc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284" y="1807700"/>
            <a:ext cx="7338350" cy="4838218"/>
          </a:xfrm>
          <a:prstGeom prst="rect">
            <a:avLst/>
          </a:prstGeom>
        </p:spPr>
      </p:pic>
      <p:sp>
        <p:nvSpPr>
          <p:cNvPr id="3" name="Content Placeholder 2"/>
          <p:cNvSpPr>
            <a:spLocks noGrp="1"/>
          </p:cNvSpPr>
          <p:nvPr>
            <p:ph idx="1"/>
          </p:nvPr>
        </p:nvSpPr>
        <p:spPr>
          <a:xfrm>
            <a:off x="838200" y="996950"/>
            <a:ext cx="10515600" cy="4351338"/>
          </a:xfrm>
        </p:spPr>
        <p:txBody>
          <a:bodyPr>
            <a:normAutofit/>
          </a:bodyPr>
          <a:lstStyle/>
          <a:p>
            <a:pPr lvl="1"/>
            <a:r>
              <a:rPr lang="en-US" sz="2600" dirty="0"/>
              <a:t>Symptoms and treatment processes subscales </a:t>
            </a:r>
          </a:p>
          <a:p>
            <a:pPr lvl="2"/>
            <a:r>
              <a:rPr lang="en-US" sz="2200" dirty="0"/>
              <a:t>Displays change in score over past 3 administrations </a:t>
            </a:r>
          </a:p>
          <a:p>
            <a:pPr marL="457200" lvl="1" indent="0">
              <a:buNone/>
            </a:pPr>
            <a:endParaRPr lang="en-US" sz="2600" dirty="0"/>
          </a:p>
        </p:txBody>
      </p:sp>
    </p:spTree>
    <p:extLst>
      <p:ext uri="{BB962C8B-B14F-4D97-AF65-F5344CB8AC3E}">
        <p14:creationId xmlns:p14="http://schemas.microsoft.com/office/powerpoint/2010/main" val="182031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3449"/>
          </a:xfrm>
        </p:spPr>
        <p:txBody>
          <a:bodyPr>
            <a:normAutofit/>
          </a:bodyPr>
          <a:lstStyle/>
          <a:p>
            <a:pPr algn="ctr"/>
            <a:r>
              <a:rPr lang="en-US" sz="4000" b="1" dirty="0">
                <a:latin typeface="+mn-lt"/>
              </a:rPr>
              <a:t>System Reports (2 of 3)</a:t>
            </a:r>
          </a:p>
        </p:txBody>
      </p:sp>
      <p:sp>
        <p:nvSpPr>
          <p:cNvPr id="3" name="Content Placeholder 2"/>
          <p:cNvSpPr>
            <a:spLocks noGrp="1"/>
          </p:cNvSpPr>
          <p:nvPr>
            <p:ph idx="1"/>
          </p:nvPr>
        </p:nvSpPr>
        <p:spPr>
          <a:xfrm>
            <a:off x="838200" y="933450"/>
            <a:ext cx="10515600" cy="4351338"/>
          </a:xfrm>
        </p:spPr>
        <p:txBody>
          <a:bodyPr>
            <a:normAutofit/>
          </a:bodyPr>
          <a:lstStyle/>
          <a:p>
            <a:pPr lvl="1"/>
            <a:r>
              <a:rPr lang="en-US" sz="2600" dirty="0"/>
              <a:t>Individual Item Scores </a:t>
            </a:r>
          </a:p>
          <a:p>
            <a:pPr lvl="2"/>
            <a:r>
              <a:rPr lang="en-US" sz="2200" dirty="0"/>
              <a:t>Displays change in score over past 3 administrations for each question </a:t>
            </a:r>
          </a:p>
          <a:p>
            <a:pPr marL="457200" lvl="1" indent="0">
              <a:buNone/>
            </a:pPr>
            <a:endParaRPr lang="en-US" sz="2600" dirty="0"/>
          </a:p>
        </p:txBody>
      </p:sp>
      <p:pic>
        <p:nvPicPr>
          <p:cNvPr id="6" name="Picture 5" descr="This example lists Cravings, Social Consequences, Role Consequences, and Loss of Control as all measured categ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530" y="1866899"/>
            <a:ext cx="6544939" cy="4556204"/>
          </a:xfrm>
          <a:prstGeom prst="rect">
            <a:avLst/>
          </a:prstGeom>
        </p:spPr>
      </p:pic>
    </p:spTree>
    <p:extLst>
      <p:ext uri="{BB962C8B-B14F-4D97-AF65-F5344CB8AC3E}">
        <p14:creationId xmlns:p14="http://schemas.microsoft.com/office/powerpoint/2010/main" val="415754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hape 236"/>
          <p:cNvSpPr>
            <a:spLocks noGrp="1"/>
          </p:cNvSpPr>
          <p:nvPr>
            <p:ph type="title"/>
          </p:nvPr>
        </p:nvSpPr>
        <p:spPr bwMode="auto">
          <a:xfrm>
            <a:off x="838200" y="13487"/>
            <a:ext cx="10515600" cy="976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p>
            <a:pPr defTabSz="730232"/>
            <a:r>
              <a:rPr lang="en-US" altLang="en-US" sz="4000" b="1" dirty="0">
                <a:latin typeface="Calibri" panose="020F0502020204030204" pitchFamily="34" charset="0"/>
                <a:ea typeface="Georgia" panose="02040502050405020303" pitchFamily="18" charset="0"/>
                <a:cs typeface="Calibri" panose="020F0502020204030204" pitchFamily="34" charset="0"/>
                <a:sym typeface="Georgia" panose="02040502050405020303" pitchFamily="18" charset="0"/>
              </a:rPr>
              <a:t>The TPA measures items over the past 2 weeks  </a:t>
            </a:r>
          </a:p>
        </p:txBody>
      </p:sp>
      <p:pic>
        <p:nvPicPr>
          <p:cNvPr id="2" name="Picture 1" descr="Screengrab of the Treatment Progress Assessment 8 questionnaire. There are 8 questions on the left and the questions are repeated on the right with selection answers 1 through 4. Questions: 1. Did you have thoughts of drinking of drug use. 2. Did you have problems with other people in your life because of your drinking or drug use? 3. Did your drinking or drug use keep you from doing the think you were supposed to do? 4. Did you feel confident that you could make changes in your drinking or drug use? 5. Did your drinking or use more drugs than you intended? 6. Did you feel that you could manage feeling anxious or depressed? 7. Did you feel that at least one person from your treatment team was helping you achieve your goals? 8. Did you feel hopeful that your life will get better? For the responses they are listed 1 through 4. Responses: 1. Not at all 2. Several Days 3. More than Half the Days 4. Nearly Every Day. At the top of the questions on the right the text How often in the past 2 week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122" y="1439136"/>
            <a:ext cx="9979830" cy="5181835"/>
          </a:xfrm>
          <a:prstGeom prst="rect">
            <a:avLst/>
          </a:prstGeom>
        </p:spPr>
      </p:pic>
    </p:spTree>
    <p:extLst>
      <p:ext uri="{BB962C8B-B14F-4D97-AF65-F5344CB8AC3E}">
        <p14:creationId xmlns:p14="http://schemas.microsoft.com/office/powerpoint/2010/main" val="318532937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C82F-DA90-7BDF-D253-945D280A6168}"/>
              </a:ext>
            </a:extLst>
          </p:cNvPr>
          <p:cNvSpPr>
            <a:spLocks noGrp="1"/>
          </p:cNvSpPr>
          <p:nvPr>
            <p:ph type="title"/>
          </p:nvPr>
        </p:nvSpPr>
        <p:spPr>
          <a:xfrm>
            <a:off x="838200" y="18255"/>
            <a:ext cx="10515600" cy="838995"/>
          </a:xfrm>
        </p:spPr>
        <p:txBody>
          <a:bodyPr>
            <a:normAutofit/>
          </a:bodyPr>
          <a:lstStyle/>
          <a:p>
            <a:pPr algn="ctr"/>
            <a:r>
              <a:rPr lang="en-US" sz="4000" b="1" dirty="0">
                <a:latin typeface="+mn-lt"/>
              </a:rPr>
              <a:t>System Reports (3 of 3)</a:t>
            </a:r>
          </a:p>
        </p:txBody>
      </p:sp>
      <p:pic>
        <p:nvPicPr>
          <p:cNvPr id="4" name="Content Placeholder 3" descr="This example lists self-efficacy, emotional regulation, therapeutic alliance, and hopefulness as measured categorie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1651" y="1048685"/>
            <a:ext cx="6788698" cy="4760629"/>
          </a:xfrm>
        </p:spPr>
      </p:pic>
    </p:spTree>
    <p:extLst>
      <p:ext uri="{BB962C8B-B14F-4D97-AF65-F5344CB8AC3E}">
        <p14:creationId xmlns:p14="http://schemas.microsoft.com/office/powerpoint/2010/main" val="4248946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752" y="1"/>
            <a:ext cx="10515600" cy="971550"/>
          </a:xfrm>
        </p:spPr>
        <p:txBody>
          <a:bodyPr>
            <a:normAutofit/>
          </a:bodyPr>
          <a:lstStyle/>
          <a:p>
            <a:pPr algn="ctr"/>
            <a:r>
              <a:rPr lang="en-US" sz="4000" b="1" dirty="0">
                <a:latin typeface="+mn-lt"/>
              </a:rPr>
              <a:t>Overdue Reports </a:t>
            </a:r>
          </a:p>
        </p:txBody>
      </p:sp>
      <p:pic>
        <p:nvPicPr>
          <p:cNvPr id="4" name="Content Placeholder 3" descr="Example of overdue reports. Example of table that lists current clients in treatment. Column 1 is Client name, column 2 is counselor, column 3 is last submitted, and column 3 is next due.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8886" y="971551"/>
            <a:ext cx="9815332" cy="5740655"/>
          </a:xfrm>
        </p:spPr>
      </p:pic>
    </p:spTree>
    <p:extLst>
      <p:ext uri="{BB962C8B-B14F-4D97-AF65-F5344CB8AC3E}">
        <p14:creationId xmlns:p14="http://schemas.microsoft.com/office/powerpoint/2010/main" val="17061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C05F60B-14FB-4EB7-BD82-5A273516F7D6}"/>
              </a:ext>
            </a:extLst>
          </p:cNvPr>
          <p:cNvSpPr>
            <a:spLocks noGrp="1" noChangeArrowheads="1"/>
          </p:cNvSpPr>
          <p:nvPr>
            <p:ph type="title"/>
          </p:nvPr>
        </p:nvSpPr>
        <p:spPr>
          <a:xfrm>
            <a:off x="838200" y="1"/>
            <a:ext cx="10515600" cy="904874"/>
          </a:xfrm>
        </p:spPr>
        <p:txBody>
          <a:bodyPr>
            <a:noAutofit/>
          </a:bodyPr>
          <a:lstStyle/>
          <a:p>
            <a:pPr algn="ctr" eaLnBrk="1" hangingPunct="1">
              <a:defRPr/>
            </a:pPr>
            <a:r>
              <a:rPr lang="en-US" altLang="en-US" sz="4000" dirty="0">
                <a:latin typeface="+mn-lt"/>
              </a:rPr>
              <a:t>Management System for Staff </a:t>
            </a:r>
          </a:p>
        </p:txBody>
      </p:sp>
      <p:pic>
        <p:nvPicPr>
          <p:cNvPr id="5" name="Content Placeholder 4" descr="Front page of the Treatment Progress Assessment. There is a list on the left hand side with options, &quot;Register Client&quot; &quot;Notifications&quot; &quot;Register Staff&quot; &quot;Lookup Client&quot; &quot;Staff List&quot; &quot;Reports&quot; and &quot;User Setting. On the bottom left is a &quot;Log Out&quot; butt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708" y="1343025"/>
            <a:ext cx="10408584" cy="4976813"/>
          </a:xfrm>
        </p:spPr>
      </p:pic>
    </p:spTree>
    <p:extLst>
      <p:ext uri="{BB962C8B-B14F-4D97-AF65-F5344CB8AC3E}">
        <p14:creationId xmlns:p14="http://schemas.microsoft.com/office/powerpoint/2010/main" val="3936562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F01B-6ADE-C555-E4E9-B0CB90CC6B7F}"/>
              </a:ext>
            </a:extLst>
          </p:cNvPr>
          <p:cNvSpPr>
            <a:spLocks noGrp="1"/>
          </p:cNvSpPr>
          <p:nvPr>
            <p:ph type="title"/>
          </p:nvPr>
        </p:nvSpPr>
        <p:spPr>
          <a:xfrm>
            <a:off x="4035340" y="365125"/>
            <a:ext cx="4013785" cy="1325563"/>
          </a:xfrm>
        </p:spPr>
        <p:txBody>
          <a:bodyPr/>
          <a:lstStyle/>
          <a:p>
            <a:r>
              <a:rPr lang="en-US" dirty="0"/>
              <a:t>Client Registration</a:t>
            </a:r>
          </a:p>
        </p:txBody>
      </p:sp>
      <p:pic>
        <p:nvPicPr>
          <p:cNvPr id="1027" name="Picture 3" descr="Example of Register Client option. Medical record number, First name , Last name, Birth Year, Last 4 digits of social security number, Phone number (In case clients do not have mobile devices, you may enter 000-000-0000 in the space provided), Gender, Admission Date, Counselor (only counselors with accounts in the system will be visible). Opt-in for text messaging is selected on the last menu item.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341" y="294836"/>
            <a:ext cx="4013785" cy="59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22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49283"/>
          </a:xfrm>
        </p:spPr>
        <p:txBody>
          <a:bodyPr>
            <a:normAutofit/>
          </a:bodyPr>
          <a:lstStyle/>
          <a:p>
            <a:r>
              <a:rPr lang="en-US" sz="4000" b="1" dirty="0"/>
              <a:t>A note about client Consent/Release of Information</a:t>
            </a:r>
          </a:p>
        </p:txBody>
      </p:sp>
      <p:sp>
        <p:nvSpPr>
          <p:cNvPr id="3" name="Content Placeholder 2"/>
          <p:cNvSpPr>
            <a:spLocks noGrp="1"/>
          </p:cNvSpPr>
          <p:nvPr>
            <p:ph idx="1"/>
          </p:nvPr>
        </p:nvSpPr>
        <p:spPr>
          <a:xfrm>
            <a:off x="466725" y="1075573"/>
            <a:ext cx="4924425" cy="4351338"/>
          </a:xfrm>
        </p:spPr>
        <p:txBody>
          <a:bodyPr>
            <a:normAutofit/>
          </a:bodyPr>
          <a:lstStyle/>
          <a:p>
            <a:r>
              <a:rPr lang="en-US" dirty="0"/>
              <a:t>When clients are added to the system, you will be asked whether they have given consent (Yes/No)</a:t>
            </a:r>
          </a:p>
          <a:p>
            <a:r>
              <a:rPr lang="en-US" dirty="0"/>
              <a:t>Due to privacy laws, clients will need to complete a release of info form because NYU and OASAS will receive data through the TPA8 system </a:t>
            </a:r>
          </a:p>
          <a:p>
            <a:pPr marL="0" indent="0">
              <a:buNone/>
            </a:pPr>
            <a:endParaRPr lang="en-US" dirty="0"/>
          </a:p>
        </p:txBody>
      </p:sp>
      <p:pic>
        <p:nvPicPr>
          <p:cNvPr id="5" name="Picture 4" descr="Consent to Release of Information Concerning Alcoholism/Drug Abuse Patient form from New York State Office of Alcoholism and Substance Abuse Servi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920" y="1075573"/>
            <a:ext cx="6384757" cy="5327679"/>
          </a:xfrm>
          <a:prstGeom prst="rect">
            <a:avLst/>
          </a:prstGeom>
        </p:spPr>
      </p:pic>
    </p:spTree>
    <p:extLst>
      <p:ext uri="{BB962C8B-B14F-4D97-AF65-F5344CB8AC3E}">
        <p14:creationId xmlns:p14="http://schemas.microsoft.com/office/powerpoint/2010/main" val="102716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A8C1C-95C8-3CBC-4711-ACDC58E6088C}"/>
              </a:ext>
            </a:extLst>
          </p:cNvPr>
          <p:cNvSpPr>
            <a:spLocks noGrp="1"/>
          </p:cNvSpPr>
          <p:nvPr>
            <p:ph type="title"/>
          </p:nvPr>
        </p:nvSpPr>
        <p:spPr/>
        <p:txBody>
          <a:bodyPr/>
          <a:lstStyle/>
          <a:p>
            <a:r>
              <a:rPr lang="en-US" dirty="0"/>
              <a:t>Lookup Client</a:t>
            </a:r>
          </a:p>
        </p:txBody>
      </p:sp>
      <p:pic>
        <p:nvPicPr>
          <p:cNvPr id="2" name="Picture 1" descr="To look up a client by name, enter their name in the search bar provided and click on “Search”.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60" y="636608"/>
            <a:ext cx="11312969" cy="5793396"/>
          </a:xfrm>
          <a:prstGeom prst="rect">
            <a:avLst/>
          </a:prstGeom>
        </p:spPr>
      </p:pic>
    </p:spTree>
    <p:extLst>
      <p:ext uri="{BB962C8B-B14F-4D97-AF65-F5344CB8AC3E}">
        <p14:creationId xmlns:p14="http://schemas.microsoft.com/office/powerpoint/2010/main" val="3670450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A65EBA-51FC-9DAA-A301-F2EFD1853C98}"/>
              </a:ext>
            </a:extLst>
          </p:cNvPr>
          <p:cNvSpPr>
            <a:spLocks noGrp="1"/>
          </p:cNvSpPr>
          <p:nvPr>
            <p:ph type="title"/>
          </p:nvPr>
        </p:nvSpPr>
        <p:spPr/>
        <p:txBody>
          <a:bodyPr/>
          <a:lstStyle/>
          <a:p>
            <a:r>
              <a:rPr lang="en-US" dirty="0"/>
              <a:t>Edit Client Info</a:t>
            </a:r>
          </a:p>
        </p:txBody>
      </p:sp>
      <p:pic>
        <p:nvPicPr>
          <p:cNvPr id="2" name="Picture 1" descr="Example of Register Client option. Medical record number, First name , Last name, Birth Year, Last 4 digits of social security number, Phone number (In case clients do not have mobile devices, you may enter 000-000-0000 in the space provided), Gender, Admission Date, Counselor (only counselors with accounts in the system will be visi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5" y="439838"/>
            <a:ext cx="11809782" cy="5843348"/>
          </a:xfrm>
          <a:prstGeom prst="rect">
            <a:avLst/>
          </a:prstGeom>
        </p:spPr>
      </p:pic>
    </p:spTree>
    <p:extLst>
      <p:ext uri="{BB962C8B-B14F-4D97-AF65-F5344CB8AC3E}">
        <p14:creationId xmlns:p14="http://schemas.microsoft.com/office/powerpoint/2010/main" val="2844831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6774"/>
          </a:xfrm>
        </p:spPr>
        <p:txBody>
          <a:bodyPr>
            <a:normAutofit/>
          </a:bodyPr>
          <a:lstStyle/>
          <a:p>
            <a:pPr algn="ctr"/>
            <a:r>
              <a:rPr lang="en-US" sz="4000" b="1" dirty="0"/>
              <a:t>Implementation of the </a:t>
            </a:r>
            <a:r>
              <a:rPr lang="en-US" sz="4000" b="1" dirty="0" err="1"/>
              <a:t>eTPA</a:t>
            </a:r>
            <a:r>
              <a:rPr lang="en-US" sz="4000" b="1" dirty="0"/>
              <a:t> within your clinic (1 of 3)</a:t>
            </a:r>
          </a:p>
        </p:txBody>
      </p:sp>
      <p:sp>
        <p:nvSpPr>
          <p:cNvPr id="3" name="Content Placeholder 2"/>
          <p:cNvSpPr>
            <a:spLocks noGrp="1"/>
          </p:cNvSpPr>
          <p:nvPr>
            <p:ph idx="1"/>
          </p:nvPr>
        </p:nvSpPr>
        <p:spPr>
          <a:xfrm>
            <a:off x="838200" y="958850"/>
            <a:ext cx="10515600" cy="5480049"/>
          </a:xfrm>
        </p:spPr>
        <p:txBody>
          <a:bodyPr>
            <a:normAutofit lnSpcReduction="10000"/>
          </a:bodyPr>
          <a:lstStyle/>
          <a:p>
            <a:r>
              <a:rPr lang="en-US" dirty="0"/>
              <a:t>The eTPA8 is meant to be completed regularly by clients</a:t>
            </a:r>
          </a:p>
          <a:p>
            <a:pPr lvl="1"/>
            <a:r>
              <a:rPr lang="en-US" dirty="0"/>
              <a:t>We suggest every 2 weeks so that you can closely monitor their care </a:t>
            </a:r>
          </a:p>
          <a:p>
            <a:pPr lvl="1"/>
            <a:r>
              <a:rPr lang="en-US" dirty="0"/>
              <a:t>You will have access to a report that shows you the client’s result </a:t>
            </a:r>
          </a:p>
          <a:p>
            <a:r>
              <a:rPr lang="en-US" dirty="0"/>
              <a:t>Each clinic works a little differently</a:t>
            </a:r>
          </a:p>
          <a:p>
            <a:pPr lvl="1"/>
            <a:r>
              <a:rPr lang="en-US" dirty="0"/>
              <a:t>The CARE study team will work closely with your clinic to ensure that you can implement the TPA8 in a way that best works with your clinic set-up and workflow </a:t>
            </a:r>
          </a:p>
          <a:p>
            <a:r>
              <a:rPr lang="en-US" dirty="0"/>
              <a:t>The CARE study will provide each clinic with tablets so clients can complete the eTPA8</a:t>
            </a:r>
          </a:p>
          <a:p>
            <a:pPr lvl="1"/>
            <a:r>
              <a:rPr lang="en-US" dirty="0"/>
              <a:t>Clients can also complete outside the clinic on their mobile phone if you select that option in the system </a:t>
            </a:r>
          </a:p>
          <a:p>
            <a:r>
              <a:rPr lang="en-US" dirty="0"/>
              <a:t>The staff system can be accessed on any computer with internet connection </a:t>
            </a:r>
          </a:p>
        </p:txBody>
      </p:sp>
    </p:spTree>
    <p:extLst>
      <p:ext uri="{BB962C8B-B14F-4D97-AF65-F5344CB8AC3E}">
        <p14:creationId xmlns:p14="http://schemas.microsoft.com/office/powerpoint/2010/main" val="1317618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noAutofit/>
          </a:bodyPr>
          <a:lstStyle/>
          <a:p>
            <a:pPr algn="ctr"/>
            <a:r>
              <a:rPr lang="en-US" sz="4000" b="1" dirty="0"/>
              <a:t>Implementation of the </a:t>
            </a:r>
            <a:r>
              <a:rPr lang="en-US" sz="4000" b="1" dirty="0" err="1"/>
              <a:t>eTPA</a:t>
            </a:r>
            <a:r>
              <a:rPr lang="en-US" sz="4000" b="1" dirty="0"/>
              <a:t> within your clinic (2 of 3)</a:t>
            </a:r>
          </a:p>
        </p:txBody>
      </p:sp>
      <p:sp>
        <p:nvSpPr>
          <p:cNvPr id="3" name="Content Placeholder 2"/>
          <p:cNvSpPr>
            <a:spLocks noGrp="1"/>
          </p:cNvSpPr>
          <p:nvPr>
            <p:ph idx="1"/>
          </p:nvPr>
        </p:nvSpPr>
        <p:spPr>
          <a:xfrm>
            <a:off x="579020" y="1419684"/>
            <a:ext cx="7888705" cy="5438316"/>
          </a:xfrm>
        </p:spPr>
        <p:txBody>
          <a:bodyPr>
            <a:normAutofit/>
          </a:bodyPr>
          <a:lstStyle/>
          <a:p>
            <a:r>
              <a:rPr lang="en-US" dirty="0"/>
              <a:t>Now, let’s walk through the steps of how this system works for your clients</a:t>
            </a:r>
          </a:p>
          <a:p>
            <a:pPr lvl="1"/>
            <a:r>
              <a:rPr lang="en-US" dirty="0"/>
              <a:t>Step 1: As a new client enrolls in treatment in your clinic, you or a designated staff person in your clinic would </a:t>
            </a:r>
          </a:p>
          <a:p>
            <a:pPr lvl="2"/>
            <a:r>
              <a:rPr lang="en-US" dirty="0"/>
              <a:t>ensure they have completed the consent form </a:t>
            </a:r>
          </a:p>
          <a:p>
            <a:pPr lvl="2"/>
            <a:r>
              <a:rPr lang="en-US" dirty="0"/>
              <a:t>add them to the system by entering their information </a:t>
            </a:r>
          </a:p>
          <a:p>
            <a:pPr lvl="2"/>
            <a:r>
              <a:rPr lang="en-US" dirty="0"/>
              <a:t>Designate whether they will receive text reminders to complete the eTPA8</a:t>
            </a:r>
          </a:p>
          <a:p>
            <a:pPr lvl="1"/>
            <a:r>
              <a:rPr lang="en-US" dirty="0"/>
              <a:t>Step 2: The client will then have the option to start completing the eTPA8 on the clinic-based tablets, and if receiving texts, they will immediately receive a text to complete their first eTPA8 on their phone.</a:t>
            </a:r>
          </a:p>
          <a:p>
            <a:pPr marL="457200" lvl="1" indent="0">
              <a:buNone/>
            </a:pPr>
            <a:endParaRPr lang="en-US" dirty="0"/>
          </a:p>
        </p:txBody>
      </p:sp>
      <p:pic>
        <p:nvPicPr>
          <p:cNvPr id="5" name="Picture 3" descr="Example of Register Client option. Medical record number, First name , Last name, Birth Year, Last 4 digits of social security number, Phone number (In case clients do not have mobile devices, you may enter 000-000-0000 in the space provided), Gender, Admission Date, Counselor (only counselors with accounts in the system will be visible). Opt-in for text messaging is selected on the last menu ite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276" y="1528763"/>
            <a:ext cx="2766829" cy="41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954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12020550" cy="857249"/>
          </a:xfrm>
        </p:spPr>
        <p:txBody>
          <a:bodyPr>
            <a:noAutofit/>
          </a:bodyPr>
          <a:lstStyle/>
          <a:p>
            <a:pPr algn="ctr"/>
            <a:r>
              <a:rPr lang="en-US" sz="4000" b="1" dirty="0">
                <a:latin typeface="+mn-lt"/>
              </a:rPr>
              <a:t>Implementation of the </a:t>
            </a:r>
            <a:r>
              <a:rPr lang="en-US" sz="4000" b="1" dirty="0" err="1">
                <a:latin typeface="+mn-lt"/>
              </a:rPr>
              <a:t>eTPA</a:t>
            </a:r>
            <a:r>
              <a:rPr lang="en-US" sz="4000" b="1" dirty="0">
                <a:latin typeface="+mn-lt"/>
              </a:rPr>
              <a:t> within your clinic (3 of 3)</a:t>
            </a:r>
          </a:p>
        </p:txBody>
      </p:sp>
      <p:sp>
        <p:nvSpPr>
          <p:cNvPr id="3" name="Content Placeholder 2"/>
          <p:cNvSpPr>
            <a:spLocks noGrp="1"/>
          </p:cNvSpPr>
          <p:nvPr>
            <p:ph idx="1"/>
          </p:nvPr>
        </p:nvSpPr>
        <p:spPr>
          <a:xfrm>
            <a:off x="285750" y="1568450"/>
            <a:ext cx="6143625" cy="4351338"/>
          </a:xfrm>
        </p:spPr>
        <p:txBody>
          <a:bodyPr>
            <a:normAutofit/>
          </a:bodyPr>
          <a:lstStyle/>
          <a:p>
            <a:r>
              <a:rPr lang="en-US" sz="2400" dirty="0"/>
              <a:t>Step 3: Prior to your client meetings, you can view their individual reports so that you can discuss recent changes in their scores and make changes to treatment plan as needed </a:t>
            </a:r>
          </a:p>
          <a:p>
            <a:r>
              <a:rPr lang="en-US" sz="2400" dirty="0"/>
              <a:t>Step 4: The client will continue to complete the eTPA8 in the clinic on the tablet or via the text-message based system every 2 weeks </a:t>
            </a:r>
          </a:p>
          <a:p>
            <a:r>
              <a:rPr lang="en-US" sz="2400" dirty="0"/>
              <a:t>Step 5: You will continue to have access to reports and will receive regular email messages once reports are available </a:t>
            </a:r>
          </a:p>
          <a:p>
            <a:pPr marL="457200" lvl="1" indent="0">
              <a:buNone/>
            </a:pPr>
            <a:endParaRPr lang="en-US" dirty="0"/>
          </a:p>
        </p:txBody>
      </p:sp>
      <p:pic>
        <p:nvPicPr>
          <p:cNvPr id="6" name="Picture 5" descr="Graph that compares previous scores each month and shows if they have increased or decreased. One compares symptoms and the other treatment proces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305" y="1754659"/>
            <a:ext cx="5079101" cy="3348681"/>
          </a:xfrm>
          <a:prstGeom prst="rect">
            <a:avLst/>
          </a:prstGeom>
        </p:spPr>
      </p:pic>
    </p:spTree>
    <p:extLst>
      <p:ext uri="{BB962C8B-B14F-4D97-AF65-F5344CB8AC3E}">
        <p14:creationId xmlns:p14="http://schemas.microsoft.com/office/powerpoint/2010/main" val="10934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091" y="0"/>
            <a:ext cx="10515600" cy="1034473"/>
          </a:xfrm>
        </p:spPr>
        <p:txBody>
          <a:bodyPr>
            <a:normAutofit/>
          </a:bodyPr>
          <a:lstStyle/>
          <a:p>
            <a:pPr algn="ctr"/>
            <a:r>
              <a:rPr lang="en-US" sz="4000" b="1" dirty="0">
                <a:latin typeface="+mn-lt"/>
              </a:rPr>
              <a:t>Symptoms Subscale</a:t>
            </a:r>
          </a:p>
        </p:txBody>
      </p:sp>
      <p:sp>
        <p:nvSpPr>
          <p:cNvPr id="3" name="Content Placeholder 2"/>
          <p:cNvSpPr>
            <a:spLocks noGrp="1"/>
          </p:cNvSpPr>
          <p:nvPr>
            <p:ph idx="1"/>
          </p:nvPr>
        </p:nvSpPr>
        <p:spPr/>
        <p:txBody>
          <a:bodyPr>
            <a:normAutofit/>
          </a:bodyPr>
          <a:lstStyle/>
          <a:p>
            <a:pPr marL="0" indent="0">
              <a:buNone/>
            </a:pPr>
            <a:r>
              <a:rPr lang="en-US" sz="4000" dirty="0"/>
              <a:t>Items measuring SUD symptoms were inspired by DSM-V criteria and include:</a:t>
            </a:r>
          </a:p>
          <a:p>
            <a:pPr lvl="1"/>
            <a:r>
              <a:rPr lang="en-US" sz="3600" dirty="0"/>
              <a:t>Cravings (TPA8 Q1) </a:t>
            </a:r>
          </a:p>
          <a:p>
            <a:pPr lvl="1"/>
            <a:r>
              <a:rPr lang="en-US" sz="3600" dirty="0"/>
              <a:t>Social Consequences  (TPA8 Q2) </a:t>
            </a:r>
          </a:p>
          <a:p>
            <a:pPr lvl="1"/>
            <a:r>
              <a:rPr lang="en-US" sz="3600" dirty="0"/>
              <a:t>Role Consequences (TPA8 Q3)</a:t>
            </a:r>
          </a:p>
          <a:p>
            <a:pPr lvl="1"/>
            <a:r>
              <a:rPr lang="en-US" sz="3600" dirty="0"/>
              <a:t>Loss of Control (TPA8 Q5)</a:t>
            </a:r>
          </a:p>
          <a:p>
            <a:endParaRPr lang="en-US" dirty="0"/>
          </a:p>
        </p:txBody>
      </p:sp>
    </p:spTree>
    <p:extLst>
      <p:ext uri="{BB962C8B-B14F-4D97-AF65-F5344CB8AC3E}">
        <p14:creationId xmlns:p14="http://schemas.microsoft.com/office/powerpoint/2010/main" val="18248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025"/>
            <a:ext cx="10515600" cy="987425"/>
          </a:xfrm>
        </p:spPr>
        <p:txBody>
          <a:bodyPr>
            <a:normAutofit/>
          </a:bodyPr>
          <a:lstStyle/>
          <a:p>
            <a:r>
              <a:rPr lang="en-US" sz="4000" b="1" dirty="0">
                <a:latin typeface="+mn-lt"/>
              </a:rPr>
              <a:t>Next Steps </a:t>
            </a:r>
          </a:p>
        </p:txBody>
      </p:sp>
      <p:sp>
        <p:nvSpPr>
          <p:cNvPr id="3" name="Content Placeholder 2"/>
          <p:cNvSpPr>
            <a:spLocks noGrp="1"/>
          </p:cNvSpPr>
          <p:nvPr>
            <p:ph idx="1"/>
          </p:nvPr>
        </p:nvSpPr>
        <p:spPr>
          <a:xfrm>
            <a:off x="838200" y="1416050"/>
            <a:ext cx="10515600" cy="4351338"/>
          </a:xfrm>
        </p:spPr>
        <p:txBody>
          <a:bodyPr/>
          <a:lstStyle/>
          <a:p>
            <a:r>
              <a:rPr lang="en-US" dirty="0"/>
              <a:t>The clinic champions and change team will: </a:t>
            </a:r>
          </a:p>
          <a:p>
            <a:pPr lvl="1"/>
            <a:r>
              <a:rPr lang="en-US" dirty="0"/>
              <a:t>receive additional training on the system </a:t>
            </a:r>
          </a:p>
          <a:p>
            <a:pPr lvl="1"/>
            <a:r>
              <a:rPr lang="en-US" dirty="0"/>
              <a:t>create an implementation plan</a:t>
            </a:r>
          </a:p>
          <a:p>
            <a:r>
              <a:rPr lang="en-US" dirty="0"/>
              <a:t>The CARE study team will provide: </a:t>
            </a:r>
          </a:p>
          <a:p>
            <a:pPr lvl="1"/>
            <a:r>
              <a:rPr lang="en-US" dirty="0"/>
              <a:t>Tablets for use in your clinic</a:t>
            </a:r>
          </a:p>
          <a:p>
            <a:pPr lvl="1"/>
            <a:r>
              <a:rPr lang="en-US" dirty="0"/>
              <a:t>Implementation support and technical assistance</a:t>
            </a:r>
            <a:endParaRPr lang="en-US" sz="2800" dirty="0"/>
          </a:p>
          <a:p>
            <a:pPr lvl="1"/>
            <a:r>
              <a:rPr lang="en-US" dirty="0"/>
              <a:t>An eTPA8 user manual</a:t>
            </a:r>
          </a:p>
          <a:p>
            <a:pPr marL="0" indent="0">
              <a:buNone/>
            </a:pPr>
            <a:endParaRPr lang="en-US" dirty="0"/>
          </a:p>
          <a:p>
            <a:pPr lvl="1"/>
            <a:endParaRPr lang="en-US" dirty="0"/>
          </a:p>
        </p:txBody>
      </p:sp>
    </p:spTree>
    <p:extLst>
      <p:ext uri="{BB962C8B-B14F-4D97-AF65-F5344CB8AC3E}">
        <p14:creationId xmlns:p14="http://schemas.microsoft.com/office/powerpoint/2010/main" val="82217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5839"/>
          </a:xfrm>
        </p:spPr>
        <p:txBody>
          <a:bodyPr>
            <a:normAutofit/>
          </a:bodyPr>
          <a:lstStyle/>
          <a:p>
            <a:pPr algn="ctr"/>
            <a:r>
              <a:rPr lang="en-US" sz="4000" b="1" dirty="0">
                <a:latin typeface="+mn-lt"/>
              </a:rPr>
              <a:t>Cravings (TPA8 Q1) </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How often in the past 2 weeks did you have thoughts of drinking or drug use?</a:t>
            </a:r>
          </a:p>
          <a:p>
            <a:pPr lvl="1"/>
            <a:r>
              <a:rPr lang="en-US" sz="2800" b="1" dirty="0"/>
              <a:t>Importance of cravings: </a:t>
            </a:r>
          </a:p>
          <a:p>
            <a:pPr lvl="2"/>
            <a:r>
              <a:rPr lang="en-US" sz="2800" dirty="0"/>
              <a:t>Can be an early signal of whether someone is struggling to meet their treatment goals </a:t>
            </a:r>
          </a:p>
          <a:p>
            <a:pPr lvl="1"/>
            <a:r>
              <a:rPr lang="en-US" sz="2800" b="1" dirty="0"/>
              <a:t>Strategies for addressing cravings:</a:t>
            </a:r>
          </a:p>
          <a:p>
            <a:pPr lvl="2"/>
            <a:r>
              <a:rPr lang="en-US" sz="2800" dirty="0"/>
              <a:t>Medication </a:t>
            </a:r>
          </a:p>
          <a:p>
            <a:pPr lvl="3"/>
            <a:r>
              <a:rPr lang="en-US" sz="2800" dirty="0"/>
              <a:t>If not on medication: Consider for opioid or alcohol use disorder</a:t>
            </a:r>
          </a:p>
          <a:p>
            <a:pPr lvl="3"/>
            <a:r>
              <a:rPr lang="en-US" sz="2800" dirty="0"/>
              <a:t>If on medication: Consider adjustments to dosage or formulation</a:t>
            </a:r>
          </a:p>
          <a:p>
            <a:pPr lvl="2"/>
            <a:r>
              <a:rPr lang="en-US" sz="2800" dirty="0"/>
              <a:t>Cognitive behavioral therapy </a:t>
            </a:r>
          </a:p>
          <a:p>
            <a:pPr lvl="2"/>
            <a:r>
              <a:rPr lang="en-US" sz="2800" dirty="0"/>
              <a:t>Skill building</a:t>
            </a:r>
          </a:p>
          <a:p>
            <a:pPr lvl="3"/>
            <a:r>
              <a:rPr lang="en-US" sz="2800" dirty="0"/>
              <a:t>Urge surfing: learning process for putting off action when peak craving hits and that the craving will naturally reduce  </a:t>
            </a:r>
          </a:p>
          <a:p>
            <a:pPr lvl="3"/>
            <a:r>
              <a:rPr lang="en-US" sz="2800" dirty="0"/>
              <a:t>Distraction</a:t>
            </a:r>
          </a:p>
          <a:p>
            <a:pPr lvl="3"/>
            <a:r>
              <a:rPr lang="en-US" sz="2600" dirty="0"/>
              <a:t>Mindfulness </a:t>
            </a:r>
          </a:p>
          <a:p>
            <a:pPr marL="1371600" lvl="3" indent="0">
              <a:buNone/>
            </a:pPr>
            <a:endParaRPr lang="en-US" sz="2600" dirty="0"/>
          </a:p>
          <a:p>
            <a:pPr marL="914400" lvl="2" indent="0">
              <a:buNone/>
            </a:pPr>
            <a:endParaRPr lang="en-US" sz="2800" dirty="0"/>
          </a:p>
          <a:p>
            <a:pPr lvl="2"/>
            <a:endParaRPr lang="en-US" sz="2800" dirty="0"/>
          </a:p>
        </p:txBody>
      </p:sp>
    </p:spTree>
    <p:extLst>
      <p:ext uri="{BB962C8B-B14F-4D97-AF65-F5344CB8AC3E}">
        <p14:creationId xmlns:p14="http://schemas.microsoft.com/office/powerpoint/2010/main" val="342601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33271"/>
          </a:xfrm>
        </p:spPr>
        <p:txBody>
          <a:bodyPr>
            <a:normAutofit/>
          </a:bodyPr>
          <a:lstStyle/>
          <a:p>
            <a:pPr algn="ctr"/>
            <a:r>
              <a:rPr lang="en-US" sz="4000" b="1" dirty="0">
                <a:latin typeface="+mn-lt"/>
              </a:rPr>
              <a:t>Social Consequences (TPA8 Q2)</a:t>
            </a:r>
          </a:p>
        </p:txBody>
      </p:sp>
      <p:sp>
        <p:nvSpPr>
          <p:cNvPr id="3" name="Content Placeholder 2"/>
          <p:cNvSpPr>
            <a:spLocks noGrp="1"/>
          </p:cNvSpPr>
          <p:nvPr>
            <p:ph idx="1"/>
          </p:nvPr>
        </p:nvSpPr>
        <p:spPr>
          <a:xfrm>
            <a:off x="838200" y="1423289"/>
            <a:ext cx="10515600" cy="4351338"/>
          </a:xfrm>
        </p:spPr>
        <p:txBody>
          <a:bodyPr>
            <a:normAutofit fontScale="92500" lnSpcReduction="10000"/>
          </a:bodyPr>
          <a:lstStyle/>
          <a:p>
            <a:pPr marL="0" indent="0">
              <a:buNone/>
            </a:pPr>
            <a:r>
              <a:rPr lang="en-US" sz="2600" b="1" dirty="0"/>
              <a:t>How often in the past 2 weeks did you have problems with other people in your life because of your drinking or drug use? </a:t>
            </a:r>
          </a:p>
          <a:p>
            <a:pPr lvl="1"/>
            <a:r>
              <a:rPr lang="en-US" sz="2600" b="1" dirty="0"/>
              <a:t>Importance of social consequences: </a:t>
            </a:r>
          </a:p>
          <a:p>
            <a:pPr lvl="2"/>
            <a:r>
              <a:rPr lang="en-US" sz="2600" dirty="0"/>
              <a:t>Key indicator of functioning and impairment</a:t>
            </a:r>
          </a:p>
          <a:p>
            <a:pPr lvl="2"/>
            <a:r>
              <a:rPr lang="en-US" sz="2600" dirty="0"/>
              <a:t>Determining if the consequences were from current or past use will help to guide how to respond </a:t>
            </a:r>
          </a:p>
          <a:p>
            <a:pPr lvl="1"/>
            <a:r>
              <a:rPr lang="en-US" sz="2600" b="1" dirty="0"/>
              <a:t>Strategies for addressing social consequences:  </a:t>
            </a:r>
          </a:p>
          <a:p>
            <a:pPr lvl="2"/>
            <a:r>
              <a:rPr lang="en-US" sz="2600" dirty="0"/>
              <a:t>Discuss relationship management and social support available  </a:t>
            </a:r>
          </a:p>
          <a:p>
            <a:pPr lvl="2"/>
            <a:r>
              <a:rPr lang="en-US" sz="2600" dirty="0"/>
              <a:t>Offer peer support services </a:t>
            </a:r>
          </a:p>
          <a:p>
            <a:pPr lvl="2"/>
            <a:r>
              <a:rPr lang="en-US" sz="2600" dirty="0"/>
              <a:t>Skill building</a:t>
            </a:r>
          </a:p>
          <a:p>
            <a:pPr lvl="3"/>
            <a:r>
              <a:rPr lang="en-US" sz="2600" dirty="0"/>
              <a:t>Social/interpersonal skills </a:t>
            </a:r>
          </a:p>
          <a:p>
            <a:pPr lvl="2"/>
            <a:r>
              <a:rPr lang="en-US" sz="2600" dirty="0"/>
              <a:t>Couple and/or family therapy </a:t>
            </a:r>
          </a:p>
          <a:p>
            <a:pPr lvl="2"/>
            <a:r>
              <a:rPr lang="en-US" sz="2600" dirty="0"/>
              <a:t>Self-help/mutual help groups (AA, NA, SMART recovery)</a:t>
            </a:r>
          </a:p>
          <a:p>
            <a:pPr lvl="2"/>
            <a:r>
              <a:rPr lang="en-US" sz="2600" dirty="0"/>
              <a:t>Connect to a Recovery Center </a:t>
            </a:r>
          </a:p>
          <a:p>
            <a:pPr lvl="3"/>
            <a:endParaRPr lang="en-US" sz="2600" dirty="0"/>
          </a:p>
        </p:txBody>
      </p:sp>
    </p:spTree>
    <p:extLst>
      <p:ext uri="{BB962C8B-B14F-4D97-AF65-F5344CB8AC3E}">
        <p14:creationId xmlns:p14="http://schemas.microsoft.com/office/powerpoint/2010/main" val="221502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4127"/>
          </a:xfrm>
        </p:spPr>
        <p:txBody>
          <a:bodyPr>
            <a:normAutofit/>
          </a:bodyPr>
          <a:lstStyle/>
          <a:p>
            <a:pPr algn="ctr"/>
            <a:r>
              <a:rPr lang="en-US" sz="4000" b="1" dirty="0">
                <a:latin typeface="+mn-lt"/>
              </a:rPr>
              <a:t>Role Consequences (TPA8 Q3)</a:t>
            </a:r>
          </a:p>
        </p:txBody>
      </p:sp>
      <p:sp>
        <p:nvSpPr>
          <p:cNvPr id="3" name="Content Placeholder 2"/>
          <p:cNvSpPr>
            <a:spLocks noGrp="1"/>
          </p:cNvSpPr>
          <p:nvPr>
            <p:ph idx="1"/>
          </p:nvPr>
        </p:nvSpPr>
        <p:spPr>
          <a:xfrm>
            <a:off x="97536" y="886967"/>
            <a:ext cx="11996928" cy="5971031"/>
          </a:xfrm>
        </p:spPr>
        <p:txBody>
          <a:bodyPr>
            <a:noAutofit/>
          </a:bodyPr>
          <a:lstStyle/>
          <a:p>
            <a:pPr marL="0" indent="0">
              <a:buNone/>
            </a:pPr>
            <a:r>
              <a:rPr lang="en-US" sz="2300" b="1" dirty="0"/>
              <a:t>How often in the past 2 weeks did your drinking or drug use keep you from doing the things you were supposed to do? </a:t>
            </a:r>
          </a:p>
          <a:p>
            <a:pPr lvl="1"/>
            <a:r>
              <a:rPr lang="en-US" sz="2300" b="1" dirty="0"/>
              <a:t>Importance of role consequences: </a:t>
            </a:r>
          </a:p>
          <a:p>
            <a:pPr lvl="2"/>
            <a:r>
              <a:rPr lang="en-US" sz="2300" dirty="0"/>
              <a:t>Key indicator of functioning and impairment</a:t>
            </a:r>
          </a:p>
          <a:p>
            <a:pPr lvl="2"/>
            <a:r>
              <a:rPr lang="en-US" sz="2300" dirty="0"/>
              <a:t>Determining if the consequences were from current or past use will help to guide how to respond </a:t>
            </a:r>
          </a:p>
          <a:p>
            <a:pPr lvl="1"/>
            <a:r>
              <a:rPr lang="en-US" sz="2300" b="1" dirty="0"/>
              <a:t>Strategies for addressing role consequences: </a:t>
            </a:r>
          </a:p>
          <a:p>
            <a:pPr lvl="2"/>
            <a:r>
              <a:rPr lang="en-US" sz="2300" dirty="0"/>
              <a:t>Discuss role management and social supports available   </a:t>
            </a:r>
          </a:p>
          <a:p>
            <a:pPr lvl="2"/>
            <a:r>
              <a:rPr lang="en-US" sz="2300" dirty="0"/>
              <a:t>Offer peer support services</a:t>
            </a:r>
          </a:p>
          <a:p>
            <a:pPr lvl="2"/>
            <a:r>
              <a:rPr lang="en-US" sz="2300" dirty="0"/>
              <a:t>Skill building</a:t>
            </a:r>
          </a:p>
          <a:p>
            <a:pPr lvl="3"/>
            <a:r>
              <a:rPr lang="en-US" sz="2300" dirty="0"/>
              <a:t>Conflict management </a:t>
            </a:r>
          </a:p>
          <a:p>
            <a:pPr lvl="3"/>
            <a:r>
              <a:rPr lang="en-US" sz="2300" dirty="0"/>
              <a:t>Communication skills</a:t>
            </a:r>
          </a:p>
          <a:p>
            <a:pPr lvl="3"/>
            <a:r>
              <a:rPr lang="en-US" sz="2300" dirty="0"/>
              <a:t>Anger management </a:t>
            </a:r>
          </a:p>
          <a:p>
            <a:pPr lvl="2"/>
            <a:r>
              <a:rPr lang="en-US" sz="2300" dirty="0"/>
              <a:t>Couple and/or family therapy </a:t>
            </a:r>
          </a:p>
          <a:p>
            <a:pPr lvl="2"/>
            <a:r>
              <a:rPr lang="en-US" sz="2300" dirty="0"/>
              <a:t>Process-oriented groups </a:t>
            </a:r>
          </a:p>
          <a:p>
            <a:pPr lvl="2"/>
            <a:r>
              <a:rPr lang="en-US" sz="2300" dirty="0"/>
              <a:t>Harm reduction</a:t>
            </a:r>
          </a:p>
          <a:p>
            <a:pPr marL="914400" lvl="2" indent="0">
              <a:buNone/>
            </a:pPr>
            <a:r>
              <a:rPr lang="en-US" sz="2400" dirty="0"/>
              <a:t> </a:t>
            </a:r>
          </a:p>
        </p:txBody>
      </p:sp>
    </p:spTree>
    <p:extLst>
      <p:ext uri="{BB962C8B-B14F-4D97-AF65-F5344CB8AC3E}">
        <p14:creationId xmlns:p14="http://schemas.microsoft.com/office/powerpoint/2010/main" val="21049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4983"/>
          </a:xfrm>
        </p:spPr>
        <p:txBody>
          <a:bodyPr>
            <a:normAutofit/>
          </a:bodyPr>
          <a:lstStyle/>
          <a:p>
            <a:pPr algn="ctr"/>
            <a:r>
              <a:rPr lang="en-US" sz="4000" b="1" dirty="0">
                <a:latin typeface="+mn-lt"/>
              </a:rPr>
              <a:t>Loss of Control (TPA8 Q5)</a:t>
            </a:r>
          </a:p>
        </p:txBody>
      </p:sp>
      <p:sp>
        <p:nvSpPr>
          <p:cNvPr id="3" name="Content Placeholder 2"/>
          <p:cNvSpPr>
            <a:spLocks noGrp="1"/>
          </p:cNvSpPr>
          <p:nvPr>
            <p:ph idx="1"/>
          </p:nvPr>
        </p:nvSpPr>
        <p:spPr>
          <a:xfrm>
            <a:off x="73152" y="1014984"/>
            <a:ext cx="12042648" cy="5760720"/>
          </a:xfrm>
        </p:spPr>
        <p:txBody>
          <a:bodyPr>
            <a:noAutofit/>
          </a:bodyPr>
          <a:lstStyle/>
          <a:p>
            <a:pPr marL="0" indent="0">
              <a:buNone/>
            </a:pPr>
            <a:r>
              <a:rPr lang="en-US" sz="2400" b="1" dirty="0"/>
              <a:t>How often in the past 2 weeks did you drink or use more drugs than you intended? </a:t>
            </a:r>
          </a:p>
          <a:p>
            <a:pPr lvl="1"/>
            <a:r>
              <a:rPr lang="en-US" b="1" dirty="0"/>
              <a:t>Importance of loss of control: </a:t>
            </a:r>
          </a:p>
          <a:p>
            <a:pPr lvl="2"/>
            <a:r>
              <a:rPr lang="en-US" sz="2400" dirty="0"/>
              <a:t>Key indicator of addiction severity and indicator of risk of harm</a:t>
            </a:r>
          </a:p>
          <a:p>
            <a:pPr lvl="1"/>
            <a:r>
              <a:rPr lang="en-US" b="1" dirty="0"/>
              <a:t>Strategies for addressing loss of control: </a:t>
            </a:r>
          </a:p>
          <a:p>
            <a:pPr lvl="2"/>
            <a:r>
              <a:rPr lang="en-US" sz="2400" dirty="0"/>
              <a:t>Discuss role management and social supports available   </a:t>
            </a:r>
          </a:p>
          <a:p>
            <a:pPr lvl="2"/>
            <a:r>
              <a:rPr lang="en-US" sz="2400" dirty="0"/>
              <a:t>Offer peer support services</a:t>
            </a:r>
          </a:p>
          <a:p>
            <a:pPr lvl="2"/>
            <a:r>
              <a:rPr lang="en-US" sz="2400" dirty="0"/>
              <a:t>Cognitive behavioral therapy </a:t>
            </a:r>
          </a:p>
          <a:p>
            <a:pPr lvl="2"/>
            <a:r>
              <a:rPr lang="en-US" sz="2400" dirty="0"/>
              <a:t>Skill building</a:t>
            </a:r>
          </a:p>
          <a:p>
            <a:pPr lvl="3"/>
            <a:r>
              <a:rPr lang="en-US" sz="2400" dirty="0"/>
              <a:t>Urge surfing: learning process for putting off action when peak craving hits and that the craving will naturally reduce  </a:t>
            </a:r>
          </a:p>
          <a:p>
            <a:pPr lvl="3"/>
            <a:r>
              <a:rPr lang="en-US" sz="2400" dirty="0"/>
              <a:t>Distraction</a:t>
            </a:r>
          </a:p>
          <a:p>
            <a:pPr lvl="3"/>
            <a:r>
              <a:rPr lang="en-US" sz="2400" dirty="0"/>
              <a:t>Mindfulness </a:t>
            </a:r>
          </a:p>
          <a:p>
            <a:pPr lvl="2"/>
            <a:r>
              <a:rPr lang="en-US" sz="2400" dirty="0"/>
              <a:t>Overdose prevention </a:t>
            </a:r>
          </a:p>
          <a:p>
            <a:pPr lvl="2"/>
            <a:r>
              <a:rPr lang="en-US" sz="2400" dirty="0"/>
              <a:t>Harm reduction </a:t>
            </a:r>
          </a:p>
          <a:p>
            <a:pPr lvl="2"/>
            <a:r>
              <a:rPr lang="en-US" sz="2400" dirty="0"/>
              <a:t>Consider higher level of care </a:t>
            </a:r>
          </a:p>
        </p:txBody>
      </p:sp>
    </p:spTree>
    <p:extLst>
      <p:ext uri="{BB962C8B-B14F-4D97-AF65-F5344CB8AC3E}">
        <p14:creationId xmlns:p14="http://schemas.microsoft.com/office/powerpoint/2010/main" val="163988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08759"/>
          </a:xfrm>
        </p:spPr>
        <p:txBody>
          <a:bodyPr>
            <a:normAutofit/>
          </a:bodyPr>
          <a:lstStyle/>
          <a:p>
            <a:pPr algn="ctr"/>
            <a:r>
              <a:rPr lang="en-US" sz="4000" b="1" dirty="0">
                <a:latin typeface="+mn-lt"/>
              </a:rPr>
              <a:t>Treatment Processes Subscale</a:t>
            </a:r>
            <a:br>
              <a:rPr lang="en-US" sz="4000" dirty="0">
                <a:latin typeface="+mn-lt"/>
              </a:rPr>
            </a:br>
            <a:r>
              <a:rPr lang="en-US" sz="4000" dirty="0">
                <a:latin typeface="+mn-lt"/>
              </a:rPr>
              <a:t>  </a:t>
            </a:r>
          </a:p>
        </p:txBody>
      </p:sp>
      <p:sp>
        <p:nvSpPr>
          <p:cNvPr id="3" name="Content Placeholder 2"/>
          <p:cNvSpPr>
            <a:spLocks noGrp="1"/>
          </p:cNvSpPr>
          <p:nvPr>
            <p:ph idx="1"/>
          </p:nvPr>
        </p:nvSpPr>
        <p:spPr>
          <a:xfrm>
            <a:off x="838200" y="1253331"/>
            <a:ext cx="10515600" cy="4351338"/>
          </a:xfrm>
        </p:spPr>
        <p:txBody>
          <a:bodyPr/>
          <a:lstStyle/>
          <a:p>
            <a:pPr marL="0" indent="0">
              <a:buNone/>
            </a:pPr>
            <a:r>
              <a:rPr lang="en-US" sz="3600" b="1" dirty="0"/>
              <a:t>Items measuring treatment progress include: </a:t>
            </a:r>
          </a:p>
          <a:p>
            <a:r>
              <a:rPr lang="en-US" sz="3600" dirty="0"/>
              <a:t>Self-Efficacy (TPA8 Q4) </a:t>
            </a:r>
          </a:p>
          <a:p>
            <a:r>
              <a:rPr lang="en-US" sz="3600" dirty="0"/>
              <a:t>Emotion Regulation (TPA8 Q6)</a:t>
            </a:r>
          </a:p>
          <a:p>
            <a:r>
              <a:rPr lang="en-US" sz="3600" dirty="0"/>
              <a:t>Therapeutic Alliance (TPA Q7)</a:t>
            </a:r>
          </a:p>
          <a:p>
            <a:r>
              <a:rPr lang="en-US" sz="3600" dirty="0"/>
              <a:t>Hopefulness (TPA Q8)</a:t>
            </a:r>
          </a:p>
          <a:p>
            <a:endParaRPr lang="en-US" dirty="0"/>
          </a:p>
          <a:p>
            <a:endParaRPr lang="en-US" dirty="0"/>
          </a:p>
        </p:txBody>
      </p:sp>
    </p:spTree>
    <p:extLst>
      <p:ext uri="{BB962C8B-B14F-4D97-AF65-F5344CB8AC3E}">
        <p14:creationId xmlns:p14="http://schemas.microsoft.com/office/powerpoint/2010/main" val="1296479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9" ma:contentTypeDescription="Create a new document." ma:contentTypeScope="" ma:versionID="2127fd277730da2984dc006747787bf0">
  <xsd:schema xmlns:xsd="http://www.w3.org/2001/XMLSchema" xmlns:xs="http://www.w3.org/2001/XMLSchema" xmlns:p="http://schemas.microsoft.com/office/2006/metadata/properties" xmlns:ns2="9aa51604-3ab8-43f9-a458-517f976e6416" targetNamespace="http://schemas.microsoft.com/office/2006/metadata/properties" ma:root="true" ma:fieldsID="2d005bc7d3e1c273674e8c1ec0838fa4" ns2:_="">
    <xsd:import namespace="9aa51604-3ab8-43f9-a458-517f976e64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3D8EF-1368-479E-A41D-623C8777AD68}">
  <ds:schemaRefs>
    <ds:schemaRef ds:uri="http://schemas.microsoft.com/office/2006/metadata/properties"/>
    <ds:schemaRef ds:uri="http://purl.org/dc/terms/"/>
    <ds:schemaRef ds:uri="9aa51604-3ab8-43f9-a458-517f976e6416"/>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8401711-7000-494E-8549-00A331E5C74C}">
  <ds:schemaRefs>
    <ds:schemaRef ds:uri="http://schemas.microsoft.com/sharepoint/v3/contenttype/forms"/>
  </ds:schemaRefs>
</ds:datastoreItem>
</file>

<file path=customXml/itemProps3.xml><?xml version="1.0" encoding="utf-8"?>
<ds:datastoreItem xmlns:ds="http://schemas.openxmlformats.org/officeDocument/2006/customXml" ds:itemID="{1EAE19D1-B263-4F42-91F1-B77E3F3E1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1259</TotalTime>
  <Words>4052</Words>
  <Application>Microsoft Office PowerPoint</Application>
  <PresentationFormat>Widescreen</PresentationFormat>
  <Paragraphs>322</Paragraphs>
  <Slides>40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Coaching for Addiction Recovery Enhancement (CARE)</vt:lpstr>
      <vt:lpstr>What is the Treatment Progress Assessment (TPA8)?</vt:lpstr>
      <vt:lpstr>The TPA measures items over the past 2 weeks  </vt:lpstr>
      <vt:lpstr>Symptoms Subscale</vt:lpstr>
      <vt:lpstr>Cravings (TPA8 Q1) </vt:lpstr>
      <vt:lpstr>Social Consequences (TPA8 Q2)</vt:lpstr>
      <vt:lpstr>Role Consequences (TPA8 Q3)</vt:lpstr>
      <vt:lpstr>Loss of Control (TPA8 Q5)</vt:lpstr>
      <vt:lpstr>Treatment Processes Subscale   </vt:lpstr>
      <vt:lpstr>  Self-Efficacy (TPA8 Q4)</vt:lpstr>
      <vt:lpstr>Emotion Regulation (TPA8 Q6) </vt:lpstr>
      <vt:lpstr>Therapeutic Alliance (TPA8 Q7)</vt:lpstr>
      <vt:lpstr>Hopefulness (TPA8 Q8)</vt:lpstr>
      <vt:lpstr>Electronic Version of TPA8</vt:lpstr>
      <vt:lpstr>Next </vt:lpstr>
      <vt:lpstr>Coaching for Addiction Recovery Enhancement (CARE) </vt:lpstr>
      <vt:lpstr>Electronic Version of TPA8 (eTPA8)</vt:lpstr>
      <vt:lpstr>Electronic TPA8</vt:lpstr>
      <vt:lpstr>Welcome Screen</vt:lpstr>
      <vt:lpstr>Get Started Screen</vt:lpstr>
      <vt:lpstr>Social Security</vt:lpstr>
      <vt:lpstr>Login Error</vt:lpstr>
      <vt:lpstr>Assessment Start</vt:lpstr>
      <vt:lpstr>First Question</vt:lpstr>
      <vt:lpstr>Completed Assessment</vt:lpstr>
      <vt:lpstr>Post Assessment</vt:lpstr>
      <vt:lpstr>Text-based Version </vt:lpstr>
      <vt:lpstr>System Reports (1 of 3) </vt:lpstr>
      <vt:lpstr>System Reports (2 of 3)</vt:lpstr>
      <vt:lpstr>System Reports (3 of 3)</vt:lpstr>
      <vt:lpstr>Overdue Reports </vt:lpstr>
      <vt:lpstr>Management System for Staff </vt:lpstr>
      <vt:lpstr>Client Registration</vt:lpstr>
      <vt:lpstr>A note about client Consent/Release of Information</vt:lpstr>
      <vt:lpstr>Lookup Client</vt:lpstr>
      <vt:lpstr>Edit Client Info</vt:lpstr>
      <vt:lpstr>Implementation of the eTPA within your clinic (1 of 3)</vt:lpstr>
      <vt:lpstr>Implementation of the eTPA within your clinic (2 of 3)</vt:lpstr>
      <vt:lpstr>Implementation of the eTPA within your clinic (3 of 3)</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for Addiction Recovery Enhancement (CARE)</dc:title>
  <dc:creator>Megan O'Grady</dc:creator>
  <cp:lastModifiedBy>Leslie Janek</cp:lastModifiedBy>
  <cp:revision>112</cp:revision>
  <dcterms:created xsi:type="dcterms:W3CDTF">2019-12-16T02:58:25Z</dcterms:created>
  <dcterms:modified xsi:type="dcterms:W3CDTF">2022-06-21T16:13:54Z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ies>
</file>